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457" r:id="rId2"/>
    <p:sldId id="518" r:id="rId3"/>
    <p:sldId id="582" r:id="rId4"/>
    <p:sldId id="583" r:id="rId5"/>
    <p:sldId id="580" r:id="rId6"/>
    <p:sldId id="581" r:id="rId7"/>
    <p:sldId id="522" r:id="rId8"/>
    <p:sldId id="524" r:id="rId9"/>
    <p:sldId id="523" r:id="rId10"/>
    <p:sldId id="525" r:id="rId11"/>
    <p:sldId id="526" r:id="rId12"/>
    <p:sldId id="527" r:id="rId13"/>
    <p:sldId id="528" r:id="rId14"/>
    <p:sldId id="529" r:id="rId15"/>
    <p:sldId id="530" r:id="rId16"/>
    <p:sldId id="531" r:id="rId17"/>
    <p:sldId id="532" r:id="rId18"/>
    <p:sldId id="533" r:id="rId19"/>
    <p:sldId id="519" r:id="rId20"/>
    <p:sldId id="534" r:id="rId21"/>
    <p:sldId id="535" r:id="rId22"/>
    <p:sldId id="536" r:id="rId23"/>
    <p:sldId id="537" r:id="rId24"/>
    <p:sldId id="538" r:id="rId25"/>
    <p:sldId id="540" r:id="rId26"/>
    <p:sldId id="541" r:id="rId27"/>
    <p:sldId id="542" r:id="rId28"/>
    <p:sldId id="543" r:id="rId29"/>
    <p:sldId id="544" r:id="rId30"/>
    <p:sldId id="545" r:id="rId31"/>
    <p:sldId id="546" r:id="rId32"/>
    <p:sldId id="520" r:id="rId33"/>
    <p:sldId id="547" r:id="rId34"/>
    <p:sldId id="548" r:id="rId35"/>
    <p:sldId id="549" r:id="rId36"/>
    <p:sldId id="550" r:id="rId37"/>
    <p:sldId id="551" r:id="rId38"/>
    <p:sldId id="552" r:id="rId39"/>
    <p:sldId id="553" r:id="rId40"/>
    <p:sldId id="554" r:id="rId41"/>
    <p:sldId id="556" r:id="rId42"/>
    <p:sldId id="557" r:id="rId43"/>
    <p:sldId id="558" r:id="rId44"/>
    <p:sldId id="559" r:id="rId45"/>
    <p:sldId id="555" r:id="rId46"/>
    <p:sldId id="560" r:id="rId47"/>
    <p:sldId id="563" r:id="rId48"/>
    <p:sldId id="561" r:id="rId49"/>
    <p:sldId id="564" r:id="rId50"/>
    <p:sldId id="565" r:id="rId51"/>
    <p:sldId id="566" r:id="rId52"/>
    <p:sldId id="567" r:id="rId53"/>
    <p:sldId id="568" r:id="rId54"/>
    <p:sldId id="569" r:id="rId55"/>
    <p:sldId id="570" r:id="rId56"/>
    <p:sldId id="571" r:id="rId57"/>
    <p:sldId id="572" r:id="rId58"/>
    <p:sldId id="573" r:id="rId59"/>
    <p:sldId id="574" r:id="rId60"/>
    <p:sldId id="578" r:id="rId61"/>
    <p:sldId id="577" r:id="rId62"/>
    <p:sldId id="579" r:id="rId63"/>
    <p:sldId id="584" r:id="rId64"/>
    <p:sldId id="585" r:id="rId65"/>
    <p:sldId id="586" r:id="rId66"/>
    <p:sldId id="587" r:id="rId67"/>
    <p:sldId id="588" r:id="rId68"/>
    <p:sldId id="589" r:id="rId69"/>
    <p:sldId id="590" r:id="rId70"/>
    <p:sldId id="592" r:id="rId71"/>
    <p:sldId id="591" r:id="rId72"/>
    <p:sldId id="593" r:id="rId73"/>
    <p:sldId id="597" r:id="rId74"/>
    <p:sldId id="594" r:id="rId75"/>
    <p:sldId id="595" r:id="rId76"/>
    <p:sldId id="596" r:id="rId77"/>
    <p:sldId id="598" r:id="rId78"/>
  </p:sldIdLst>
  <p:sldSz cx="9144000" cy="5143500" type="screen16x9"/>
  <p:notesSz cx="6858000" cy="9144000"/>
  <p:embeddedFontLst>
    <p:embeddedFont>
      <p:font typeface="Montserrat" panose="00000500000000000000" pitchFamily="2" charset="0"/>
      <p:regular r:id="rId80"/>
      <p:bold r:id="rId81"/>
      <p:italic r:id="rId82"/>
      <p:boldItalic r:id="rId83"/>
    </p:embeddedFont>
    <p:embeddedFont>
      <p:font typeface="Palatino Linotype" panose="02040502050505030304" pitchFamily="18" charset="0"/>
      <p:regular r:id="rId84"/>
      <p:bold r:id="rId85"/>
      <p:italic r:id="rId86"/>
      <p:boldItalic r:id="rId87"/>
    </p:embeddedFont>
    <p:embeddedFont>
      <p:font typeface="Roboto" panose="02000000000000000000" pitchFamily="2" charset="0"/>
      <p:regular r:id="rId88"/>
      <p:bold r:id="rId89"/>
      <p:italic r:id="rId90"/>
      <p:boldItalic r:id="rId91"/>
    </p:embeddedFont>
    <p:embeddedFont>
      <p:font typeface="Segoe UI" panose="020B0502040204020203" pitchFamily="34" charset="0"/>
      <p:regular r:id="rId92"/>
      <p:bold r:id="rId93"/>
      <p:italic r:id="rId94"/>
      <p:boldItalic r:id="rId95"/>
    </p:embeddedFont>
    <p:embeddedFont>
      <p:font typeface="Verdana" panose="020B060403050404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8" roundtripDataSignature="AMtx7mjaYZdiaBrg4RQf6+D/O5PXzxjp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F9"/>
    <a:srgbClr val="F6A200"/>
    <a:srgbClr val="CECDC9"/>
    <a:srgbClr val="BCBBBA"/>
    <a:srgbClr val="FFFFFF"/>
    <a:srgbClr val="FFE2CE"/>
    <a:srgbClr val="A624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2B79F-006E-0000-8515-9F6CA0D2FCCC}" v="72" dt="2021-03-25T06:21:38.371"/>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18" autoAdjust="0"/>
    <p:restoredTop sz="82759" autoAdjust="0"/>
  </p:normalViewPr>
  <p:slideViewPr>
    <p:cSldViewPr snapToGrid="0">
      <p:cViewPr varScale="1">
        <p:scale>
          <a:sx n="100" d="100"/>
          <a:sy n="100" d="100"/>
        </p:scale>
        <p:origin x="931"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242"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243"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238" Type="http://customschemas.google.com/relationships/presentationmetadata" Target="metadata"/><Relationship Id="rId241" Type="http://schemas.openxmlformats.org/officeDocument/2006/relationships/theme" Target="theme/theme1.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244"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39"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240"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51be7e3713afe4941f5ab39c4a4effe7d706a5704a9d933d60332aa6ee5ddaf0::" providerId="AD" clId="Web-{3EA2B79F-006E-0000-8515-9F6CA0D2FCCC}"/>
    <pc:docChg chg="modSld">
      <pc:chgData name="Guest User" userId="S::urn:spo:anon#51be7e3713afe4941f5ab39c4a4effe7d706a5704a9d933d60332aa6ee5ddaf0::" providerId="AD" clId="Web-{3EA2B79F-006E-0000-8515-9F6CA0D2FCCC}" dt="2021-03-25T06:21:38.371" v="76" actId="20577"/>
      <pc:docMkLst>
        <pc:docMk/>
      </pc:docMkLst>
      <pc:sldChg chg="addSp delSp modSp">
        <pc:chgData name="Guest User" userId="S::urn:spo:anon#51be7e3713afe4941f5ab39c4a4effe7d706a5704a9d933d60332aa6ee5ddaf0::" providerId="AD" clId="Web-{3EA2B79F-006E-0000-8515-9F6CA0D2FCCC}" dt="2021-03-25T06:21:38.371" v="76" actId="20577"/>
        <pc:sldMkLst>
          <pc:docMk/>
          <pc:sldMk cId="224015557" sldId="339"/>
        </pc:sldMkLst>
        <pc:spChg chg="add del mod ord">
          <ac:chgData name="Guest User" userId="S::urn:spo:anon#51be7e3713afe4941f5ab39c4a4effe7d706a5704a9d933d60332aa6ee5ddaf0::" providerId="AD" clId="Web-{3EA2B79F-006E-0000-8515-9F6CA0D2FCCC}" dt="2021-03-25T06:07:20.266" v="12"/>
          <ac:spMkLst>
            <pc:docMk/>
            <pc:sldMk cId="224015557" sldId="339"/>
            <ac:spMk id="45" creationId="{D91BF5B7-51E4-475D-9DB9-7E90EE4BF486}"/>
          </ac:spMkLst>
        </pc:spChg>
        <pc:graphicFrameChg chg="mod modGraphic">
          <ac:chgData name="Guest User" userId="S::urn:spo:anon#51be7e3713afe4941f5ab39c4a4effe7d706a5704a9d933d60332aa6ee5ddaf0::" providerId="AD" clId="Web-{3EA2B79F-006E-0000-8515-9F6CA0D2FCCC}" dt="2021-03-25T06:21:38.371" v="76" actId="20577"/>
          <ac:graphicFrameMkLst>
            <pc:docMk/>
            <pc:sldMk cId="224015557" sldId="339"/>
            <ac:graphicFrameMk id="5" creationId="{D01AD418-8220-4AD4-825E-0C3A50A0D772}"/>
          </ac:graphicFrameMkLst>
        </pc:graphicFrameChg>
      </pc:sldChg>
      <pc:sldChg chg="modSp">
        <pc:chgData name="Guest User" userId="S::urn:spo:anon#51be7e3713afe4941f5ab39c4a4effe7d706a5704a9d933d60332aa6ee5ddaf0::" providerId="AD" clId="Web-{3EA2B79F-006E-0000-8515-9F6CA0D2FCCC}" dt="2021-03-25T06:08:53.648" v="25" actId="20577"/>
        <pc:sldMkLst>
          <pc:docMk/>
          <pc:sldMk cId="3377252032" sldId="456"/>
        </pc:sldMkLst>
        <pc:graphicFrameChg chg="modGraphic">
          <ac:chgData name="Guest User" userId="S::urn:spo:anon#51be7e3713afe4941f5ab39c4a4effe7d706a5704a9d933d60332aa6ee5ddaf0::" providerId="AD" clId="Web-{3EA2B79F-006E-0000-8515-9F6CA0D2FCCC}" dt="2021-03-25T06:08:53.648" v="25" actId="20577"/>
          <ac:graphicFrameMkLst>
            <pc:docMk/>
            <pc:sldMk cId="3377252032" sldId="456"/>
            <ac:graphicFrameMk id="4" creationId="{78C5A815-FF72-48FF-82BC-B87290140E28}"/>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417093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94827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734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4155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357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00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4285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740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0740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4029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3446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614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0835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1061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202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008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6385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195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695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51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038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614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4125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9964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515650" y="312000"/>
            <a:ext cx="2929200" cy="26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b="1">
                <a:solidFill>
                  <a:srgbClr val="2E318E"/>
                </a:solidFill>
                <a:latin typeface="Montserrat"/>
                <a:ea typeface="Montserrat"/>
                <a:cs typeface="Montserrat"/>
                <a:sym typeface="Montserrat"/>
              </a:defRPr>
            </a:lvl1pPr>
            <a:lvl2pPr lvl="1" algn="l">
              <a:lnSpc>
                <a:spcPct val="100000"/>
              </a:lnSpc>
              <a:spcBef>
                <a:spcPts val="0"/>
              </a:spcBef>
              <a:spcAft>
                <a:spcPts val="0"/>
              </a:spcAft>
              <a:buSzPts val="2800"/>
              <a:buNone/>
              <a:defRPr sz="1400" b="1">
                <a:solidFill>
                  <a:srgbClr val="2E318E"/>
                </a:solidFill>
                <a:latin typeface="Montserrat"/>
                <a:ea typeface="Montserrat"/>
                <a:cs typeface="Montserrat"/>
                <a:sym typeface="Montserrat"/>
              </a:defRPr>
            </a:lvl2pPr>
            <a:lvl3pPr lvl="2" algn="l">
              <a:lnSpc>
                <a:spcPct val="100000"/>
              </a:lnSpc>
              <a:spcBef>
                <a:spcPts val="0"/>
              </a:spcBef>
              <a:spcAft>
                <a:spcPts val="0"/>
              </a:spcAft>
              <a:buSzPts val="2800"/>
              <a:buNone/>
              <a:defRPr sz="1400" b="1">
                <a:solidFill>
                  <a:srgbClr val="2E318E"/>
                </a:solidFill>
                <a:latin typeface="Montserrat"/>
                <a:ea typeface="Montserrat"/>
                <a:cs typeface="Montserrat"/>
                <a:sym typeface="Montserrat"/>
              </a:defRPr>
            </a:lvl3pPr>
            <a:lvl4pPr lvl="3" algn="l">
              <a:lnSpc>
                <a:spcPct val="100000"/>
              </a:lnSpc>
              <a:spcBef>
                <a:spcPts val="0"/>
              </a:spcBef>
              <a:spcAft>
                <a:spcPts val="0"/>
              </a:spcAft>
              <a:buSzPts val="2800"/>
              <a:buNone/>
              <a:defRPr sz="1400" b="1">
                <a:solidFill>
                  <a:srgbClr val="2E318E"/>
                </a:solidFill>
                <a:latin typeface="Montserrat"/>
                <a:ea typeface="Montserrat"/>
                <a:cs typeface="Montserrat"/>
                <a:sym typeface="Montserrat"/>
              </a:defRPr>
            </a:lvl4pPr>
            <a:lvl5pPr lvl="4" algn="l">
              <a:lnSpc>
                <a:spcPct val="100000"/>
              </a:lnSpc>
              <a:spcBef>
                <a:spcPts val="0"/>
              </a:spcBef>
              <a:spcAft>
                <a:spcPts val="0"/>
              </a:spcAft>
              <a:buSzPts val="2800"/>
              <a:buNone/>
              <a:defRPr sz="1400" b="1">
                <a:solidFill>
                  <a:srgbClr val="2E318E"/>
                </a:solidFill>
                <a:latin typeface="Montserrat"/>
                <a:ea typeface="Montserrat"/>
                <a:cs typeface="Montserrat"/>
                <a:sym typeface="Montserrat"/>
              </a:defRPr>
            </a:lvl5pPr>
            <a:lvl6pPr lvl="5" algn="l">
              <a:lnSpc>
                <a:spcPct val="100000"/>
              </a:lnSpc>
              <a:spcBef>
                <a:spcPts val="0"/>
              </a:spcBef>
              <a:spcAft>
                <a:spcPts val="0"/>
              </a:spcAft>
              <a:buSzPts val="2800"/>
              <a:buNone/>
              <a:defRPr sz="1400" b="1">
                <a:solidFill>
                  <a:srgbClr val="2E318E"/>
                </a:solidFill>
                <a:latin typeface="Montserrat"/>
                <a:ea typeface="Montserrat"/>
                <a:cs typeface="Montserrat"/>
                <a:sym typeface="Montserrat"/>
              </a:defRPr>
            </a:lvl6pPr>
            <a:lvl7pPr lvl="6" algn="l">
              <a:lnSpc>
                <a:spcPct val="100000"/>
              </a:lnSpc>
              <a:spcBef>
                <a:spcPts val="0"/>
              </a:spcBef>
              <a:spcAft>
                <a:spcPts val="0"/>
              </a:spcAft>
              <a:buSzPts val="2800"/>
              <a:buNone/>
              <a:defRPr sz="1400" b="1">
                <a:solidFill>
                  <a:srgbClr val="2E318E"/>
                </a:solidFill>
                <a:latin typeface="Montserrat"/>
                <a:ea typeface="Montserrat"/>
                <a:cs typeface="Montserrat"/>
                <a:sym typeface="Montserrat"/>
              </a:defRPr>
            </a:lvl7pPr>
            <a:lvl8pPr lvl="7" algn="l">
              <a:lnSpc>
                <a:spcPct val="100000"/>
              </a:lnSpc>
              <a:spcBef>
                <a:spcPts val="0"/>
              </a:spcBef>
              <a:spcAft>
                <a:spcPts val="0"/>
              </a:spcAft>
              <a:buSzPts val="2800"/>
              <a:buNone/>
              <a:defRPr sz="1400" b="1">
                <a:solidFill>
                  <a:srgbClr val="2E318E"/>
                </a:solidFill>
                <a:latin typeface="Montserrat"/>
                <a:ea typeface="Montserrat"/>
                <a:cs typeface="Montserrat"/>
                <a:sym typeface="Montserrat"/>
              </a:defRPr>
            </a:lvl8pPr>
            <a:lvl9pPr lvl="8" algn="l">
              <a:lnSpc>
                <a:spcPct val="100000"/>
              </a:lnSpc>
              <a:spcBef>
                <a:spcPts val="0"/>
              </a:spcBef>
              <a:spcAft>
                <a:spcPts val="0"/>
              </a:spcAft>
              <a:buSzPts val="2800"/>
              <a:buNone/>
              <a:defRPr sz="1400" b="1">
                <a:solidFill>
                  <a:srgbClr val="2E318E"/>
                </a:solidFill>
                <a:latin typeface="Montserrat"/>
                <a:ea typeface="Montserrat"/>
                <a:cs typeface="Montserrat"/>
                <a:sym typeface="Montserrat"/>
              </a:defRPr>
            </a:lvl9pPr>
          </a:lstStyle>
          <a:p>
            <a:endParaRPr/>
          </a:p>
        </p:txBody>
      </p:sp>
      <p:sp>
        <p:nvSpPr>
          <p:cNvPr id="16" name="Google Shape;16;p11"/>
          <p:cNvSpPr txBox="1">
            <a:spLocks noGrp="1"/>
          </p:cNvSpPr>
          <p:nvPr>
            <p:ph type="subTitle" idx="1"/>
          </p:nvPr>
        </p:nvSpPr>
        <p:spPr>
          <a:xfrm>
            <a:off x="524334" y="143000"/>
            <a:ext cx="2322600" cy="260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000">
                <a:solidFill>
                  <a:srgbClr val="000000"/>
                </a:solidFill>
                <a:latin typeface="Montserrat"/>
                <a:ea typeface="Montserrat"/>
                <a:cs typeface="Montserrat"/>
                <a:sym typeface="Montserrat"/>
              </a:defRPr>
            </a:lvl1pPr>
            <a:lvl2pPr lvl="1" algn="l">
              <a:lnSpc>
                <a:spcPct val="115000"/>
              </a:lnSpc>
              <a:spcBef>
                <a:spcPts val="0"/>
              </a:spcBef>
              <a:spcAft>
                <a:spcPts val="0"/>
              </a:spcAft>
              <a:buSzPts val="1400"/>
              <a:buNone/>
              <a:defRPr sz="1000">
                <a:solidFill>
                  <a:srgbClr val="000000"/>
                </a:solidFill>
              </a:defRPr>
            </a:lvl2pPr>
            <a:lvl3pPr lvl="2" algn="l">
              <a:lnSpc>
                <a:spcPct val="115000"/>
              </a:lnSpc>
              <a:spcBef>
                <a:spcPts val="0"/>
              </a:spcBef>
              <a:spcAft>
                <a:spcPts val="0"/>
              </a:spcAft>
              <a:buSzPts val="1400"/>
              <a:buNone/>
              <a:defRPr sz="1000">
                <a:solidFill>
                  <a:srgbClr val="000000"/>
                </a:solidFill>
              </a:defRPr>
            </a:lvl3pPr>
            <a:lvl4pPr lvl="3" algn="l">
              <a:lnSpc>
                <a:spcPct val="115000"/>
              </a:lnSpc>
              <a:spcBef>
                <a:spcPts val="0"/>
              </a:spcBef>
              <a:spcAft>
                <a:spcPts val="0"/>
              </a:spcAft>
              <a:buSzPts val="1400"/>
              <a:buNone/>
              <a:defRPr sz="1000">
                <a:solidFill>
                  <a:srgbClr val="000000"/>
                </a:solidFill>
              </a:defRPr>
            </a:lvl4pPr>
            <a:lvl5pPr lvl="4" algn="l">
              <a:lnSpc>
                <a:spcPct val="115000"/>
              </a:lnSpc>
              <a:spcBef>
                <a:spcPts val="0"/>
              </a:spcBef>
              <a:spcAft>
                <a:spcPts val="0"/>
              </a:spcAft>
              <a:buSzPts val="1400"/>
              <a:buNone/>
              <a:defRPr sz="1000">
                <a:solidFill>
                  <a:srgbClr val="000000"/>
                </a:solidFill>
              </a:defRPr>
            </a:lvl5pPr>
            <a:lvl6pPr lvl="5" algn="l">
              <a:lnSpc>
                <a:spcPct val="115000"/>
              </a:lnSpc>
              <a:spcBef>
                <a:spcPts val="0"/>
              </a:spcBef>
              <a:spcAft>
                <a:spcPts val="0"/>
              </a:spcAft>
              <a:buSzPts val="1400"/>
              <a:buNone/>
              <a:defRPr sz="1000">
                <a:solidFill>
                  <a:srgbClr val="000000"/>
                </a:solidFill>
              </a:defRPr>
            </a:lvl6pPr>
            <a:lvl7pPr lvl="6" algn="l">
              <a:lnSpc>
                <a:spcPct val="115000"/>
              </a:lnSpc>
              <a:spcBef>
                <a:spcPts val="0"/>
              </a:spcBef>
              <a:spcAft>
                <a:spcPts val="0"/>
              </a:spcAft>
              <a:buSzPts val="1400"/>
              <a:buNone/>
              <a:defRPr sz="1000">
                <a:solidFill>
                  <a:srgbClr val="000000"/>
                </a:solidFill>
              </a:defRPr>
            </a:lvl7pPr>
            <a:lvl8pPr lvl="7" algn="l">
              <a:lnSpc>
                <a:spcPct val="115000"/>
              </a:lnSpc>
              <a:spcBef>
                <a:spcPts val="0"/>
              </a:spcBef>
              <a:spcAft>
                <a:spcPts val="0"/>
              </a:spcAft>
              <a:buSzPts val="1400"/>
              <a:buNone/>
              <a:defRPr sz="1000">
                <a:solidFill>
                  <a:srgbClr val="000000"/>
                </a:solidFill>
              </a:defRPr>
            </a:lvl8pPr>
            <a:lvl9pPr lvl="8" algn="l">
              <a:lnSpc>
                <a:spcPct val="115000"/>
              </a:lnSpc>
              <a:spcBef>
                <a:spcPts val="0"/>
              </a:spcBef>
              <a:spcAft>
                <a:spcPts val="0"/>
              </a:spcAft>
              <a:buSzPts val="1400"/>
              <a:buNone/>
              <a:defRPr sz="1000">
                <a:solidFill>
                  <a:srgbClr val="000000"/>
                </a:solidFill>
              </a:defRPr>
            </a:lvl9pPr>
          </a:lstStyle>
          <a:p>
            <a:endParaRPr/>
          </a:p>
        </p:txBody>
      </p:sp>
      <p:pic>
        <p:nvPicPr>
          <p:cNvPr id="17" name="Google Shape;17;p11"/>
          <p:cNvPicPr preferRelativeResize="0"/>
          <p:nvPr/>
        </p:nvPicPr>
        <p:blipFill rotWithShape="1">
          <a:blip r:embed="rId2">
            <a:alphaModFix/>
          </a:blip>
          <a:srcRect/>
          <a:stretch/>
        </p:blipFill>
        <p:spPr>
          <a:xfrm>
            <a:off x="7830950" y="143000"/>
            <a:ext cx="1121501" cy="493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ACF663-4DE1-4297-BCC1-0399DF4021A6}"/>
              </a:ext>
            </a:extLst>
          </p:cNvPr>
          <p:cNvSpPr>
            <a:spLocks noGrp="1"/>
          </p:cNvSpPr>
          <p:nvPr>
            <p:ph type="dt" sz="half" idx="10"/>
          </p:nvPr>
        </p:nvSpPr>
        <p:spPr>
          <a:xfrm>
            <a:off x="938213" y="4781550"/>
            <a:ext cx="1747837" cy="261938"/>
          </a:xfrm>
          <a:prstGeom prst="rect">
            <a:avLst/>
          </a:prstGeom>
        </p:spPr>
        <p:txBody>
          <a:bodyPr/>
          <a:lstStyle>
            <a:lvl1pPr>
              <a:defRPr/>
            </a:lvl1pPr>
          </a:lstStyle>
          <a:p>
            <a:pPr>
              <a:defRPr/>
            </a:pPr>
            <a:endParaRPr lang="th-TH"/>
          </a:p>
        </p:txBody>
      </p:sp>
      <p:sp>
        <p:nvSpPr>
          <p:cNvPr id="5" name="Footer Placeholder 4">
            <a:extLst>
              <a:ext uri="{FF2B5EF4-FFF2-40B4-BE49-F238E27FC236}">
                <a16:creationId xmlns:a16="http://schemas.microsoft.com/office/drawing/2014/main" id="{220CA61E-9040-42CB-BE05-F02E11A3B89C}"/>
              </a:ext>
            </a:extLst>
          </p:cNvPr>
          <p:cNvSpPr>
            <a:spLocks noGrp="1"/>
          </p:cNvSpPr>
          <p:nvPr>
            <p:ph type="ftr" sz="quarter" idx="11"/>
          </p:nvPr>
        </p:nvSpPr>
        <p:spPr>
          <a:xfrm>
            <a:off x="3028950" y="4781550"/>
            <a:ext cx="3086100" cy="258763"/>
          </a:xfrm>
          <a:prstGeom prst="rect">
            <a:avLst/>
          </a:prstGeom>
        </p:spPr>
        <p:txBody>
          <a:bodyPr/>
          <a:lstStyle>
            <a:lvl1pPr>
              <a:defRPr/>
            </a:lvl1pPr>
          </a:lstStyle>
          <a:p>
            <a:pPr>
              <a:defRPr/>
            </a:pPr>
            <a:endParaRPr lang="th-TH"/>
          </a:p>
        </p:txBody>
      </p:sp>
      <p:sp>
        <p:nvSpPr>
          <p:cNvPr id="6" name="Slide Number Placeholder 5">
            <a:extLst>
              <a:ext uri="{FF2B5EF4-FFF2-40B4-BE49-F238E27FC236}">
                <a16:creationId xmlns:a16="http://schemas.microsoft.com/office/drawing/2014/main" id="{62A50272-B228-4E87-B92D-4058FB5346B2}"/>
              </a:ext>
            </a:extLst>
          </p:cNvPr>
          <p:cNvSpPr>
            <a:spLocks noGrp="1"/>
          </p:cNvSpPr>
          <p:nvPr>
            <p:ph type="sldNum" sz="quarter" idx="12"/>
          </p:nvPr>
        </p:nvSpPr>
        <p:spPr/>
        <p:txBody>
          <a:bodyPr/>
          <a:lstStyle>
            <a:lvl1pPr>
              <a:defRPr/>
            </a:lvl1pPr>
          </a:lstStyle>
          <a:p>
            <a:pPr>
              <a:defRPr/>
            </a:pPr>
            <a:fld id="{FAF88CEB-5179-45EE-8573-3D1BFBA78830}" type="slidenum">
              <a:rPr lang="en-US" altLang="en-US"/>
              <a:pPr>
                <a:defRPr/>
              </a:pPr>
              <a:t>‹#›</a:t>
            </a:fld>
            <a:endParaRPr lang="th-TH" altLang="en-US"/>
          </a:p>
        </p:txBody>
      </p:sp>
    </p:spTree>
    <p:extLst>
      <p:ext uri="{BB962C8B-B14F-4D97-AF65-F5344CB8AC3E}">
        <p14:creationId xmlns:p14="http://schemas.microsoft.com/office/powerpoint/2010/main" val="3125636698"/>
      </p:ext>
    </p:extLst>
  </p:cSld>
  <p:clrMapOvr>
    <a:masterClrMapping/>
  </p:clrMapOvr>
  <p:transition spd="slow">
    <p:split orient="vert"/>
  </p:transition>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A2F692-1132-4902-8A8D-6844054C9766}"/>
              </a:ext>
            </a:extLst>
          </p:cNvPr>
          <p:cNvPicPr>
            <a:picLocks noChangeAspect="1"/>
          </p:cNvPicPr>
          <p:nvPr/>
        </p:nvPicPr>
        <p:blipFill rotWithShape="1">
          <a:blip r:embed="rId3"/>
          <a:srcRect l="-644" t="28538" r="53654" b="17251"/>
          <a:stretch/>
        </p:blipFill>
        <p:spPr bwMode="auto">
          <a:xfrm>
            <a:off x="-68826" y="0"/>
            <a:ext cx="4739149" cy="51435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80BBF87-EA90-0D95-D4E3-4A3391E99C7F}"/>
              </a:ext>
            </a:extLst>
          </p:cNvPr>
          <p:cNvSpPr txBox="1"/>
          <p:nvPr/>
        </p:nvSpPr>
        <p:spPr>
          <a:xfrm>
            <a:off x="0" y="1521402"/>
            <a:ext cx="4670323" cy="1200329"/>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4200"/>
              <a:buFont typeface="Arial"/>
              <a:buNone/>
            </a:pPr>
            <a:r>
              <a:rPr lang="en-IN" sz="3600" b="1" dirty="0">
                <a:solidFill>
                  <a:schemeClr val="bg1"/>
                </a:solidFill>
                <a:latin typeface="Roboto"/>
                <a:ea typeface="Roboto"/>
                <a:cs typeface="Roboto"/>
                <a:sym typeface="Roboto"/>
              </a:rPr>
              <a:t>WHAT YOU WILL</a:t>
            </a:r>
          </a:p>
          <a:p>
            <a:pPr marL="0" marR="0" lvl="0" indent="0" algn="ctr" rtl="0">
              <a:lnSpc>
                <a:spcPct val="100000"/>
              </a:lnSpc>
              <a:spcBef>
                <a:spcPts val="0"/>
              </a:spcBef>
              <a:spcAft>
                <a:spcPts val="0"/>
              </a:spcAft>
              <a:buClr>
                <a:srgbClr val="000000"/>
              </a:buClr>
              <a:buSzPts val="4200"/>
              <a:buFont typeface="Arial"/>
              <a:buNone/>
            </a:pPr>
            <a:r>
              <a:rPr lang="en-IN" sz="3600" b="1" dirty="0">
                <a:solidFill>
                  <a:schemeClr val="bg1"/>
                </a:solidFill>
                <a:latin typeface="Roboto"/>
                <a:ea typeface="Roboto"/>
                <a:cs typeface="Roboto"/>
                <a:sym typeface="Roboto"/>
              </a:rPr>
              <a:t> LEARN</a:t>
            </a:r>
            <a:endParaRPr lang="en-IN" sz="3600" dirty="0">
              <a:solidFill>
                <a:schemeClr val="bg1"/>
              </a:solidFill>
            </a:endParaRPr>
          </a:p>
        </p:txBody>
      </p:sp>
      <p:sp>
        <p:nvSpPr>
          <p:cNvPr id="6" name="TextBox 5">
            <a:extLst>
              <a:ext uri="{FF2B5EF4-FFF2-40B4-BE49-F238E27FC236}">
                <a16:creationId xmlns:a16="http://schemas.microsoft.com/office/drawing/2014/main" id="{BC9E8555-7D12-B2D3-D792-370EDF064454}"/>
              </a:ext>
            </a:extLst>
          </p:cNvPr>
          <p:cNvSpPr txBox="1"/>
          <p:nvPr/>
        </p:nvSpPr>
        <p:spPr>
          <a:xfrm>
            <a:off x="5229639" y="1663228"/>
            <a:ext cx="3377848" cy="646331"/>
          </a:xfrm>
          <a:prstGeom prst="rect">
            <a:avLst/>
          </a:prstGeom>
          <a:noFill/>
        </p:spPr>
        <p:txBody>
          <a:bodyPr wrap="none" rtlCol="0">
            <a:spAutoFit/>
          </a:bodyPr>
          <a:lstStyle/>
          <a:p>
            <a:pPr lvl="1" algn="ctr"/>
            <a:r>
              <a:rPr lang="en-US" sz="1800" dirty="0">
                <a:ln w="0"/>
                <a:solidFill>
                  <a:schemeClr val="bg1"/>
                </a:solidFill>
                <a:effectLst>
                  <a:outerShdw blurRad="38100" dist="19050" dir="2700000" algn="tl" rotWithShape="0">
                    <a:schemeClr val="dk1">
                      <a:alpha val="40000"/>
                    </a:schemeClr>
                  </a:outerShdw>
                </a:effectLst>
              </a:rPr>
              <a:t>Kubernetes &amp; </a:t>
            </a:r>
            <a:r>
              <a:rPr lang="en-US" sz="1800" dirty="0" err="1">
                <a:ln w="0"/>
                <a:solidFill>
                  <a:schemeClr val="bg1"/>
                </a:solidFill>
                <a:effectLst>
                  <a:outerShdw blurRad="38100" dist="19050" dir="2700000" algn="tl" rotWithShape="0">
                    <a:schemeClr val="dk1">
                      <a:alpha val="40000"/>
                    </a:schemeClr>
                  </a:outerShdw>
                </a:effectLst>
              </a:rPr>
              <a:t>Docker</a:t>
            </a:r>
            <a:r>
              <a:rPr lang="en-US" sz="1800" dirty="0">
                <a:ln w="0"/>
                <a:solidFill>
                  <a:schemeClr val="bg1"/>
                </a:solidFill>
                <a:effectLst>
                  <a:outerShdw blurRad="38100" dist="19050" dir="2700000" algn="tl" rotWithShape="0">
                    <a:schemeClr val="dk1">
                      <a:alpha val="40000"/>
                    </a:schemeClr>
                  </a:outerShdw>
                </a:effectLst>
              </a:rPr>
              <a:t>: </a:t>
            </a:r>
          </a:p>
          <a:p>
            <a:pPr lvl="1" algn="ctr"/>
            <a:r>
              <a:rPr lang="en-US" sz="1800" dirty="0">
                <a:ln w="0"/>
                <a:solidFill>
                  <a:schemeClr val="bg1"/>
                </a:solidFill>
                <a:effectLst>
                  <a:outerShdw blurRad="38100" dist="19050" dir="2700000" algn="tl" rotWithShape="0">
                    <a:schemeClr val="dk1">
                      <a:alpha val="40000"/>
                    </a:schemeClr>
                  </a:outerShdw>
                </a:effectLst>
              </a:rPr>
              <a:t>The Complete Hands-on Guide</a:t>
            </a:r>
          </a:p>
        </p:txBody>
      </p:sp>
      <p:pic>
        <p:nvPicPr>
          <p:cNvPr id="2" name="Picture 1"/>
          <p:cNvPicPr>
            <a:picLocks noChangeAspect="1"/>
          </p:cNvPicPr>
          <p:nvPr/>
        </p:nvPicPr>
        <p:blipFill>
          <a:blip r:embed="rId4"/>
          <a:stretch>
            <a:fillRect/>
          </a:stretch>
        </p:blipFill>
        <p:spPr>
          <a:xfrm>
            <a:off x="6235065" y="0"/>
            <a:ext cx="2647950" cy="1266825"/>
          </a:xfrm>
          <a:prstGeom prst="rect">
            <a:avLst/>
          </a:prstGeom>
        </p:spPr>
      </p:pic>
    </p:spTree>
    <p:extLst>
      <p:ext uri="{BB962C8B-B14F-4D97-AF65-F5344CB8AC3E}">
        <p14:creationId xmlns:p14="http://schemas.microsoft.com/office/powerpoint/2010/main" val="390008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pic>
        <p:nvPicPr>
          <p:cNvPr id="3" name="Picture 2"/>
          <p:cNvPicPr>
            <a:picLocks noChangeAspect="1"/>
          </p:cNvPicPr>
          <p:nvPr/>
        </p:nvPicPr>
        <p:blipFill>
          <a:blip r:embed="rId4"/>
          <a:stretch>
            <a:fillRect/>
          </a:stretch>
        </p:blipFill>
        <p:spPr>
          <a:xfrm>
            <a:off x="942023" y="761688"/>
            <a:ext cx="7020878" cy="4167322"/>
          </a:xfrm>
          <a:prstGeom prst="rect">
            <a:avLst/>
          </a:prstGeom>
        </p:spPr>
      </p:pic>
    </p:spTree>
    <p:extLst>
      <p:ext uri="{BB962C8B-B14F-4D97-AF65-F5344CB8AC3E}">
        <p14:creationId xmlns:p14="http://schemas.microsoft.com/office/powerpoint/2010/main" val="64134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pic>
        <p:nvPicPr>
          <p:cNvPr id="3" name="Picture 2"/>
          <p:cNvPicPr>
            <a:picLocks noChangeAspect="1"/>
          </p:cNvPicPr>
          <p:nvPr/>
        </p:nvPicPr>
        <p:blipFill>
          <a:blip r:embed="rId4"/>
          <a:stretch>
            <a:fillRect/>
          </a:stretch>
        </p:blipFill>
        <p:spPr>
          <a:xfrm>
            <a:off x="942023" y="761688"/>
            <a:ext cx="7020878" cy="4167322"/>
          </a:xfrm>
          <a:prstGeom prst="rect">
            <a:avLst/>
          </a:prstGeom>
        </p:spPr>
      </p:pic>
    </p:spTree>
    <p:extLst>
      <p:ext uri="{BB962C8B-B14F-4D97-AF65-F5344CB8AC3E}">
        <p14:creationId xmlns:p14="http://schemas.microsoft.com/office/powerpoint/2010/main" val="3453903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pic>
        <p:nvPicPr>
          <p:cNvPr id="2" name="Picture 1"/>
          <p:cNvPicPr>
            <a:picLocks noChangeAspect="1"/>
          </p:cNvPicPr>
          <p:nvPr/>
        </p:nvPicPr>
        <p:blipFill>
          <a:blip r:embed="rId4"/>
          <a:stretch>
            <a:fillRect/>
          </a:stretch>
        </p:blipFill>
        <p:spPr>
          <a:xfrm>
            <a:off x="973455" y="761688"/>
            <a:ext cx="7065645" cy="4223449"/>
          </a:xfrm>
          <a:prstGeom prst="rect">
            <a:avLst/>
          </a:prstGeom>
        </p:spPr>
      </p:pic>
    </p:spTree>
    <p:extLst>
      <p:ext uri="{BB962C8B-B14F-4D97-AF65-F5344CB8AC3E}">
        <p14:creationId xmlns:p14="http://schemas.microsoft.com/office/powerpoint/2010/main" val="2953643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pic>
        <p:nvPicPr>
          <p:cNvPr id="3" name="Picture 2"/>
          <p:cNvPicPr>
            <a:picLocks noChangeAspect="1"/>
          </p:cNvPicPr>
          <p:nvPr/>
        </p:nvPicPr>
        <p:blipFill>
          <a:blip r:embed="rId4"/>
          <a:stretch>
            <a:fillRect/>
          </a:stretch>
        </p:blipFill>
        <p:spPr>
          <a:xfrm>
            <a:off x="1130141" y="853440"/>
            <a:ext cx="6879907" cy="3964495"/>
          </a:xfrm>
          <a:prstGeom prst="rect">
            <a:avLst/>
          </a:prstGeom>
        </p:spPr>
      </p:pic>
    </p:spTree>
    <p:extLst>
      <p:ext uri="{BB962C8B-B14F-4D97-AF65-F5344CB8AC3E}">
        <p14:creationId xmlns:p14="http://schemas.microsoft.com/office/powerpoint/2010/main" val="14667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2246769"/>
          </a:xfrm>
          <a:prstGeom prst="rect">
            <a:avLst/>
          </a:prstGeom>
        </p:spPr>
        <p:txBody>
          <a:bodyPr wrap="square">
            <a:spAutoFit/>
          </a:bodyPr>
          <a:lstStyle/>
          <a:p>
            <a:pPr marL="285750" lvl="1" indent="-285750">
              <a:buFont typeface="Arial" panose="020B0604020202020204" pitchFamily="34" charset="0"/>
              <a:buChar char="•"/>
            </a:pPr>
            <a:r>
              <a:rPr lang="en-US" b="1" dirty="0"/>
              <a:t>What is Kubernetes?</a:t>
            </a:r>
            <a:br>
              <a:rPr lang="en-US" b="1" dirty="0"/>
            </a:br>
            <a:br>
              <a:rPr lang="en-US" b="1" dirty="0"/>
            </a:br>
            <a:r>
              <a:rPr lang="en-US" dirty="0"/>
              <a:t>Open source container orchestration tool or container management tool, which automates Container Deployment, Container Scaling &amp; Load Balancing.</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latin typeface="Palatino Linotype" panose="02040502050505030304" pitchFamily="18" charset="0"/>
              </a:rPr>
              <a:t>It schedules, runs and manages isolated containers which are running on Virtual/Physical/Cloud Machines.</a:t>
            </a:r>
          </a:p>
          <a:p>
            <a:pPr marL="285750" lvl="1" indent="-285750">
              <a:buFont typeface="Arial" panose="020B0604020202020204" pitchFamily="34" charset="0"/>
              <a:buChar char="•"/>
            </a:pPr>
            <a:endParaRPr lang="en-US" dirty="0">
              <a:latin typeface="Palatino Linotype" panose="02040502050505030304" pitchFamily="18" charset="0"/>
            </a:endParaRPr>
          </a:p>
          <a:p>
            <a:pPr marL="285750" lvl="1" indent="-285750">
              <a:buFont typeface="Arial" panose="020B0604020202020204" pitchFamily="34" charset="0"/>
              <a:buChar char="•"/>
            </a:pPr>
            <a:r>
              <a:rPr lang="en-US" dirty="0">
                <a:latin typeface="Palatino Linotype" panose="02040502050505030304" pitchFamily="18" charset="0"/>
              </a:rPr>
              <a:t>All top cloud providers support Kubernetes.</a:t>
            </a:r>
          </a:p>
          <a:p>
            <a:pPr marL="2857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97626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312420" y="1020604"/>
            <a:ext cx="8267700" cy="4832092"/>
          </a:xfrm>
          <a:prstGeom prst="rect">
            <a:avLst/>
          </a:prstGeom>
        </p:spPr>
        <p:txBody>
          <a:bodyPr wrap="square">
            <a:spAutoFit/>
          </a:bodyPr>
          <a:lstStyle/>
          <a:p>
            <a:pPr marL="285750" lvl="1" indent="-285750">
              <a:buFont typeface="Arial" panose="020B0604020202020204" pitchFamily="34" charset="0"/>
              <a:buChar char="•"/>
            </a:pPr>
            <a:r>
              <a:rPr lang="en-US" dirty="0"/>
              <a:t>In 2014, Google introduced Kubernetes as an open source platform written in ‘</a:t>
            </a:r>
            <a:r>
              <a:rPr lang="en-US" dirty="0" err="1"/>
              <a:t>Golang</a:t>
            </a:r>
            <a:r>
              <a:rPr lang="en-US" dirty="0"/>
              <a:t>’ and later donated to CNCF (Cloud Native Computing Foundation).</a:t>
            </a:r>
          </a:p>
          <a:p>
            <a:pPr lvl="1"/>
            <a:r>
              <a:rPr lang="en-US" dirty="0"/>
              <a:t> </a:t>
            </a:r>
          </a:p>
          <a:p>
            <a:pPr marL="285750" lvl="1" indent="-285750">
              <a:buFont typeface="Arial" panose="020B0604020202020204" pitchFamily="34" charset="0"/>
              <a:buChar char="•"/>
            </a:pPr>
            <a:r>
              <a:rPr lang="en-US" b="1" dirty="0">
                <a:latin typeface="Palatino Linotype" panose="02040502050505030304" pitchFamily="18" charset="0"/>
              </a:rPr>
              <a:t>Online Platform For Kubernetes</a:t>
            </a:r>
          </a:p>
          <a:p>
            <a:pPr marL="285750" lvl="1" indent="-285750">
              <a:buFont typeface="Arial" panose="020B0604020202020204" pitchFamily="34" charset="0"/>
              <a:buChar char="•"/>
            </a:pPr>
            <a:endParaRPr lang="en-US" b="1" dirty="0">
              <a:latin typeface="Palatino Linotype" panose="02040502050505030304" pitchFamily="18" charset="0"/>
            </a:endParaRPr>
          </a:p>
          <a:p>
            <a:pPr marL="285750" lvl="8" indent="-285750">
              <a:buFont typeface="Wingdings" panose="05000000000000000000" pitchFamily="2" charset="2"/>
              <a:buChar char="ü"/>
            </a:pPr>
            <a:r>
              <a:rPr lang="en-US" dirty="0">
                <a:latin typeface="Palatino Linotype" panose="02040502050505030304" pitchFamily="18" charset="0"/>
              </a:rPr>
              <a:t>Kubernetes playground</a:t>
            </a:r>
          </a:p>
          <a:p>
            <a:pPr marL="285750" lvl="8" indent="-285750">
              <a:buFont typeface="Wingdings" panose="05000000000000000000" pitchFamily="2" charset="2"/>
              <a:buChar char="ü"/>
            </a:pPr>
            <a:r>
              <a:rPr lang="en-US" dirty="0">
                <a:latin typeface="Palatino Linotype" panose="02040502050505030304" pitchFamily="18" charset="0"/>
              </a:rPr>
              <a:t>Play with K8s</a:t>
            </a:r>
          </a:p>
          <a:p>
            <a:pPr marL="285750" lvl="8" indent="-285750">
              <a:buFont typeface="Wingdings" panose="05000000000000000000" pitchFamily="2" charset="2"/>
              <a:buChar char="ü"/>
            </a:pPr>
            <a:r>
              <a:rPr lang="en-US" dirty="0">
                <a:latin typeface="Palatino Linotype" panose="02040502050505030304" pitchFamily="18" charset="0"/>
              </a:rPr>
              <a:t>Play with Kubernetes Classroom</a:t>
            </a:r>
          </a:p>
          <a:p>
            <a:pPr marL="285750" lvl="8" indent="-285750">
              <a:buFont typeface="Wingdings" panose="05000000000000000000" pitchFamily="2" charset="2"/>
              <a:buChar char="ü"/>
            </a:pPr>
            <a:endParaRPr lang="en-US" dirty="0">
              <a:latin typeface="Palatino Linotype" panose="02040502050505030304" pitchFamily="18" charset="0"/>
            </a:endParaRPr>
          </a:p>
          <a:p>
            <a:pPr marL="285750" lvl="8" indent="-285750">
              <a:buFont typeface="Arial" panose="020B0604020202020204" pitchFamily="34" charset="0"/>
              <a:buChar char="•"/>
            </a:pPr>
            <a:r>
              <a:rPr lang="en-US" b="1" dirty="0">
                <a:latin typeface="Palatino Linotype" panose="02040502050505030304" pitchFamily="18" charset="0"/>
              </a:rPr>
              <a:t>Cloud Based K8s Services</a:t>
            </a:r>
          </a:p>
          <a:p>
            <a:pPr marL="285750" lvl="8" indent="-285750">
              <a:buFont typeface="Arial" panose="020B0604020202020204" pitchFamily="34" charset="0"/>
              <a:buChar char="•"/>
            </a:pPr>
            <a:endParaRPr lang="en-US" dirty="0">
              <a:latin typeface="Palatino Linotype" panose="02040502050505030304" pitchFamily="18" charset="0"/>
            </a:endParaRPr>
          </a:p>
          <a:p>
            <a:pPr marL="285750" lvl="8" indent="-285750">
              <a:buFont typeface="Wingdings" panose="05000000000000000000" pitchFamily="2" charset="2"/>
              <a:buChar char="ü"/>
            </a:pPr>
            <a:r>
              <a:rPr lang="en-US" dirty="0">
                <a:latin typeface="Palatino Linotype" panose="02040502050505030304" pitchFamily="18" charset="0"/>
              </a:rPr>
              <a:t>GKE – Google Kubernetes Service</a:t>
            </a:r>
          </a:p>
          <a:p>
            <a:pPr marL="285750" lvl="8" indent="-285750">
              <a:buFont typeface="Wingdings" panose="05000000000000000000" pitchFamily="2" charset="2"/>
              <a:buChar char="ü"/>
            </a:pPr>
            <a:r>
              <a:rPr lang="en-US" dirty="0">
                <a:latin typeface="Palatino Linotype" panose="02040502050505030304" pitchFamily="18" charset="0"/>
              </a:rPr>
              <a:t>AKS – Azure  Kubernetes Service</a:t>
            </a:r>
          </a:p>
          <a:p>
            <a:pPr marL="285750" lvl="8" indent="-285750">
              <a:buFont typeface="Wingdings" panose="05000000000000000000" pitchFamily="2" charset="2"/>
              <a:buChar char="ü"/>
            </a:pPr>
            <a:r>
              <a:rPr lang="en-US" dirty="0">
                <a:latin typeface="Palatino Linotype" panose="02040502050505030304" pitchFamily="18" charset="0"/>
              </a:rPr>
              <a:t>Amazon EKS – Elastic Kubernetes Service</a:t>
            </a:r>
          </a:p>
          <a:p>
            <a:pPr marL="285750" lvl="8" indent="-285750">
              <a:buFont typeface="Wingdings" panose="05000000000000000000" pitchFamily="2" charset="2"/>
              <a:buChar char="ü"/>
            </a:pPr>
            <a:endParaRPr lang="en-US" dirty="0">
              <a:latin typeface="Palatino Linotype" panose="02040502050505030304" pitchFamily="18" charset="0"/>
            </a:endParaRPr>
          </a:p>
          <a:p>
            <a:pPr marL="285750" lvl="8" indent="-285750">
              <a:buFont typeface="Arial" panose="020B0604020202020204" pitchFamily="34" charset="0"/>
              <a:buChar char="•"/>
            </a:pPr>
            <a:r>
              <a:rPr lang="en-US" b="1" dirty="0">
                <a:latin typeface="Palatino Linotype" panose="02040502050505030304" pitchFamily="18" charset="0"/>
              </a:rPr>
              <a:t>Kubernetes Installation Tool</a:t>
            </a:r>
          </a:p>
          <a:p>
            <a:pPr marL="285750" lvl="8" indent="-285750">
              <a:buFont typeface="Wingdings" panose="05000000000000000000" pitchFamily="2" charset="2"/>
              <a:buChar char="ü"/>
            </a:pPr>
            <a:endParaRPr lang="en-US" dirty="0">
              <a:latin typeface="Palatino Linotype" panose="02040502050505030304" pitchFamily="18" charset="0"/>
            </a:endParaRPr>
          </a:p>
          <a:p>
            <a:pPr marL="285750" lvl="8" indent="-285750">
              <a:buFont typeface="Wingdings" panose="05000000000000000000" pitchFamily="2" charset="2"/>
              <a:buChar char="ü"/>
            </a:pPr>
            <a:r>
              <a:rPr lang="en-US" dirty="0" err="1">
                <a:latin typeface="Palatino Linotype" panose="02040502050505030304" pitchFamily="18" charset="0"/>
              </a:rPr>
              <a:t>Minicube</a:t>
            </a:r>
            <a:endParaRPr lang="en-US" dirty="0">
              <a:latin typeface="Palatino Linotype" panose="02040502050505030304" pitchFamily="18" charset="0"/>
            </a:endParaRPr>
          </a:p>
          <a:p>
            <a:pPr marL="285750" lvl="8" indent="-285750">
              <a:buFont typeface="Wingdings" panose="05000000000000000000" pitchFamily="2" charset="2"/>
              <a:buChar char="ü"/>
            </a:pPr>
            <a:r>
              <a:rPr lang="en-US" dirty="0" err="1">
                <a:latin typeface="Palatino Linotype" panose="02040502050505030304" pitchFamily="18" charset="0"/>
              </a:rPr>
              <a:t>Kubeadm</a:t>
            </a:r>
            <a:endParaRPr lang="en-US" dirty="0">
              <a:latin typeface="Palatino Linotype" panose="02040502050505030304" pitchFamily="18" charset="0"/>
            </a:endParaRPr>
          </a:p>
          <a:p>
            <a:pPr marL="285750" lvl="8" indent="-285750">
              <a:buFont typeface="Arial" panose="020B0604020202020204" pitchFamily="34" charset="0"/>
              <a:buChar char="•"/>
            </a:pPr>
            <a:endParaRPr lang="en-US" dirty="0">
              <a:latin typeface="Palatino Linotype" panose="02040502050505030304" pitchFamily="18" charset="0"/>
            </a:endParaRPr>
          </a:p>
          <a:p>
            <a:pPr marL="285750" lvl="8" indent="-285750">
              <a:buFont typeface="Arial" panose="020B0604020202020204" pitchFamily="34" charset="0"/>
              <a:buChar char="•"/>
            </a:pPr>
            <a:endParaRPr lang="en-US" dirty="0">
              <a:latin typeface="Palatino Linotype" panose="02040502050505030304" pitchFamily="18" charset="0"/>
            </a:endParaRPr>
          </a:p>
          <a:p>
            <a:pPr marL="285750" lvl="1"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0643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additive="base">
                                        <p:cTn id="1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 calcmode="lin" valueType="num">
                                      <p:cBhvr additive="base">
                                        <p:cTn id="2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 calcmode="lin" valueType="num">
                                      <p:cBhvr additive="base">
                                        <p:cTn id="3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anim calcmode="lin" valueType="num">
                                      <p:cBhvr additive="base">
                                        <p:cTn id="3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anim calcmode="lin" valueType="num">
                                      <p:cBhvr additive="base">
                                        <p:cTn id="43"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anim calcmode="lin" valueType="num">
                                      <p:cBhvr additive="base">
                                        <p:cTn id="49"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
                                            <p:txEl>
                                              <p:pRg st="16" end="16"/>
                                            </p:txEl>
                                          </p:spTgt>
                                        </p:tgtEl>
                                        <p:attrNameLst>
                                          <p:attrName>style.visibility</p:attrName>
                                        </p:attrNameLst>
                                      </p:cBhvr>
                                      <p:to>
                                        <p:strVal val="visible"/>
                                      </p:to>
                                    </p:set>
                                    <p:anim calcmode="lin" valueType="num">
                                      <p:cBhvr additive="base">
                                        <p:cTn id="53"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
                                            <p:txEl>
                                              <p:pRg st="17" end="17"/>
                                            </p:txEl>
                                          </p:spTgt>
                                        </p:tgtEl>
                                        <p:attrNameLst>
                                          <p:attrName>style.visibility</p:attrName>
                                        </p:attrNameLst>
                                      </p:cBhvr>
                                      <p:to>
                                        <p:strVal val="visible"/>
                                      </p:to>
                                    </p:set>
                                    <p:anim calcmode="lin" valueType="num">
                                      <p:cBhvr additive="base">
                                        <p:cTn id="57"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312420" y="1020604"/>
            <a:ext cx="8267700" cy="2492990"/>
          </a:xfrm>
          <a:prstGeom prst="rect">
            <a:avLst/>
          </a:prstGeom>
        </p:spPr>
        <p:txBody>
          <a:bodyPr wrap="square">
            <a:spAutoFit/>
          </a:bodyPr>
          <a:lstStyle/>
          <a:p>
            <a:pPr marL="285750" lvl="1" indent="-285750">
              <a:buFont typeface="Arial" panose="020B0604020202020204" pitchFamily="34" charset="0"/>
              <a:buChar char="•"/>
            </a:pPr>
            <a:r>
              <a:rPr lang="en-US" sz="1600" b="1" dirty="0"/>
              <a:t>Issues with Containers (Without Kubernetes)</a:t>
            </a:r>
          </a:p>
          <a:p>
            <a:pPr marL="285750" lvl="1" indent="-285750">
              <a:buFont typeface="Arial" panose="020B0604020202020204" pitchFamily="34" charset="0"/>
              <a:buChar char="•"/>
            </a:pPr>
            <a:endParaRPr lang="en-US" b="1" dirty="0"/>
          </a:p>
          <a:p>
            <a:pPr marL="285750" lvl="1" indent="-285750">
              <a:buFont typeface="Wingdings" panose="05000000000000000000" pitchFamily="2" charset="2"/>
              <a:buChar char="Ø"/>
            </a:pPr>
            <a:r>
              <a:rPr lang="en-US" dirty="0"/>
              <a:t>Containers can’t communicate to each other.</a:t>
            </a:r>
          </a:p>
          <a:p>
            <a:pPr marL="285750" lvl="1" indent="-285750">
              <a:buFont typeface="Wingdings" panose="05000000000000000000" pitchFamily="2" charset="2"/>
              <a:buChar char="Ø"/>
            </a:pPr>
            <a:r>
              <a:rPr lang="en-US" dirty="0"/>
              <a:t>Auto Scaling and Load Balancing was not possible with containers.</a:t>
            </a:r>
          </a:p>
          <a:p>
            <a:pPr marL="285750" lvl="1" indent="-285750">
              <a:buFont typeface="Wingdings" panose="05000000000000000000" pitchFamily="2" charset="2"/>
              <a:buChar char="Ø"/>
            </a:pPr>
            <a:r>
              <a:rPr lang="en-US" dirty="0"/>
              <a:t>Containers had to be managed carefully. </a:t>
            </a:r>
          </a:p>
          <a:p>
            <a:pPr marL="285750" lvl="1" indent="-285750">
              <a:buFont typeface="Arial" panose="020B0604020202020204" pitchFamily="34" charset="0"/>
              <a:buChar char="•"/>
            </a:pPr>
            <a:endParaRPr lang="en-US" b="1" dirty="0">
              <a:latin typeface="Palatino Linotype" panose="02040502050505030304" pitchFamily="18" charset="0"/>
            </a:endParaRPr>
          </a:p>
          <a:p>
            <a:pPr lvl="1"/>
            <a:endParaRPr lang="en-US" dirty="0">
              <a:latin typeface="Palatino Linotype" panose="02040502050505030304" pitchFamily="18" charset="0"/>
            </a:endParaRPr>
          </a:p>
          <a:p>
            <a:pPr marL="285750" lvl="1" indent="-285750">
              <a:buFont typeface="Wingdings" panose="05000000000000000000" pitchFamily="2" charset="2"/>
              <a:buChar char="Ø"/>
            </a:pPr>
            <a:endParaRPr lang="en-US" dirty="0">
              <a:latin typeface="Palatino Linotype" panose="02040502050505030304" pitchFamily="18" charset="0"/>
            </a:endParaRPr>
          </a:p>
          <a:p>
            <a:pPr marL="285750" lvl="1" indent="-285750">
              <a:buFont typeface="Arial" panose="020B0604020202020204" pitchFamily="34" charset="0"/>
              <a:buChar char="•"/>
            </a:pPr>
            <a:endParaRPr lang="en-US" b="1" dirty="0">
              <a:latin typeface="Palatino Linotype" panose="02040502050505030304" pitchFamily="18" charset="0"/>
            </a:endParaRPr>
          </a:p>
          <a:p>
            <a:pPr marL="285750" lvl="8" indent="-285750">
              <a:buFont typeface="Arial" panose="020B0604020202020204" pitchFamily="34" charset="0"/>
              <a:buChar char="•"/>
            </a:pPr>
            <a:endParaRPr lang="en-US" dirty="0">
              <a:latin typeface="Palatino Linotype" panose="02040502050505030304" pitchFamily="18" charset="0"/>
            </a:endParaRPr>
          </a:p>
          <a:p>
            <a:pPr marL="285750" lvl="1"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42177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312420" y="1020604"/>
            <a:ext cx="8267700" cy="3600986"/>
          </a:xfrm>
          <a:prstGeom prst="rect">
            <a:avLst/>
          </a:prstGeom>
        </p:spPr>
        <p:txBody>
          <a:bodyPr wrap="square">
            <a:spAutoFit/>
          </a:bodyPr>
          <a:lstStyle/>
          <a:p>
            <a:pPr marL="285750" lvl="1" indent="-285750">
              <a:buFont typeface="Arial" panose="020B0604020202020204" pitchFamily="34" charset="0"/>
              <a:buChar char="•"/>
            </a:pPr>
            <a:r>
              <a:rPr lang="en-US" sz="1600" b="1" dirty="0">
                <a:latin typeface="+mj-lt"/>
              </a:rPr>
              <a:t>Features of Kubernetes</a:t>
            </a:r>
          </a:p>
          <a:p>
            <a:pPr marL="285750" lvl="1" indent="-285750">
              <a:buFont typeface="Arial" panose="020B0604020202020204" pitchFamily="34" charset="0"/>
              <a:buChar char="•"/>
            </a:pPr>
            <a:endParaRPr lang="en-US" sz="1600" b="1" dirty="0">
              <a:latin typeface="Palatino Linotype" panose="02040502050505030304" pitchFamily="18" charset="0"/>
            </a:endParaRPr>
          </a:p>
          <a:p>
            <a:pPr marL="285750" lvl="1" indent="-285750">
              <a:buFont typeface="Wingdings" panose="05000000000000000000" pitchFamily="2" charset="2"/>
              <a:buChar char="Ø"/>
            </a:pPr>
            <a:r>
              <a:rPr lang="en-US" dirty="0">
                <a:latin typeface="Palatino Linotype" panose="02040502050505030304" pitchFamily="18" charset="0"/>
              </a:rPr>
              <a:t>Orchestration (Clustering of any number of containers running on different n/w).</a:t>
            </a:r>
          </a:p>
          <a:p>
            <a:pPr marL="285750" lvl="1" indent="-285750">
              <a:buFont typeface="Wingdings" panose="05000000000000000000" pitchFamily="2" charset="2"/>
              <a:buChar char="Ø"/>
            </a:pPr>
            <a:r>
              <a:rPr lang="en-US" dirty="0">
                <a:latin typeface="Palatino Linotype" panose="02040502050505030304" pitchFamily="18" charset="0"/>
              </a:rPr>
              <a:t>Auto scaling (Vertical/Horizontal)</a:t>
            </a:r>
          </a:p>
          <a:p>
            <a:pPr marL="285750" lvl="1" indent="-285750">
              <a:buFont typeface="Wingdings" panose="05000000000000000000" pitchFamily="2" charset="2"/>
              <a:buChar char="Ø"/>
            </a:pPr>
            <a:r>
              <a:rPr lang="en-US" dirty="0">
                <a:latin typeface="Palatino Linotype" panose="02040502050505030304" pitchFamily="18" charset="0"/>
              </a:rPr>
              <a:t>Load Balancing</a:t>
            </a:r>
          </a:p>
          <a:p>
            <a:pPr marL="285750" lvl="1" indent="-285750">
              <a:buFont typeface="Wingdings" panose="05000000000000000000" pitchFamily="2" charset="2"/>
              <a:buChar char="Ø"/>
            </a:pPr>
            <a:r>
              <a:rPr lang="en-US" dirty="0">
                <a:latin typeface="Palatino Linotype" panose="02040502050505030304" pitchFamily="18" charset="0"/>
              </a:rPr>
              <a:t>Auto-healing</a:t>
            </a:r>
          </a:p>
          <a:p>
            <a:pPr marL="285750" lvl="1" indent="-285750">
              <a:buFont typeface="Wingdings" panose="05000000000000000000" pitchFamily="2" charset="2"/>
              <a:buChar char="Ø"/>
            </a:pPr>
            <a:r>
              <a:rPr lang="en-US" dirty="0">
                <a:latin typeface="Palatino Linotype" panose="02040502050505030304" pitchFamily="18" charset="0"/>
              </a:rPr>
              <a:t>Platform Independent (Cloud/Virtual/Physical)</a:t>
            </a:r>
          </a:p>
          <a:p>
            <a:pPr marL="285750" lvl="1" indent="-285750">
              <a:buFont typeface="Wingdings" panose="05000000000000000000" pitchFamily="2" charset="2"/>
              <a:buChar char="Ø"/>
            </a:pPr>
            <a:r>
              <a:rPr lang="en-US" dirty="0">
                <a:latin typeface="Palatino Linotype" panose="02040502050505030304" pitchFamily="18" charset="0"/>
              </a:rPr>
              <a:t>Fault tolerance (Node/POD failure)</a:t>
            </a:r>
          </a:p>
          <a:p>
            <a:pPr marL="285750" lvl="1" indent="-285750">
              <a:buFont typeface="Wingdings" panose="05000000000000000000" pitchFamily="2" charset="2"/>
              <a:buChar char="Ø"/>
            </a:pPr>
            <a:r>
              <a:rPr lang="en-US" dirty="0">
                <a:latin typeface="Palatino Linotype" panose="02040502050505030304" pitchFamily="18" charset="0"/>
              </a:rPr>
              <a:t>Rollback (Going back to previous version)</a:t>
            </a:r>
          </a:p>
          <a:p>
            <a:pPr marL="285750" lvl="1" indent="-285750">
              <a:buFont typeface="Wingdings" panose="05000000000000000000" pitchFamily="2" charset="2"/>
              <a:buChar char="Ø"/>
            </a:pPr>
            <a:r>
              <a:rPr lang="en-US" dirty="0">
                <a:latin typeface="Palatino Linotype" panose="02040502050505030304" pitchFamily="18" charset="0"/>
              </a:rPr>
              <a:t>Health monitoring of containers</a:t>
            </a:r>
          </a:p>
          <a:p>
            <a:pPr marL="285750" lvl="1" indent="-285750">
              <a:buFont typeface="Wingdings" panose="05000000000000000000" pitchFamily="2" charset="2"/>
              <a:buChar char="Ø"/>
            </a:pPr>
            <a:r>
              <a:rPr lang="en-US" dirty="0">
                <a:latin typeface="Palatino Linotype" panose="02040502050505030304" pitchFamily="18" charset="0"/>
              </a:rPr>
              <a:t>Batch execution (one time, sequential, parallel)</a:t>
            </a:r>
          </a:p>
          <a:p>
            <a:pPr marL="285750" lvl="1" indent="-285750">
              <a:buFont typeface="Wingdings" panose="05000000000000000000" pitchFamily="2" charset="2"/>
              <a:buChar char="Ø"/>
            </a:pPr>
            <a:endParaRPr lang="en-US" dirty="0">
              <a:latin typeface="Palatino Linotype" panose="02040502050505030304" pitchFamily="18" charset="0"/>
            </a:endParaRPr>
          </a:p>
          <a:p>
            <a:pPr marL="285750" lvl="1" indent="-285750">
              <a:buFont typeface="Wingdings" panose="05000000000000000000" pitchFamily="2" charset="2"/>
              <a:buChar char="Ø"/>
            </a:pPr>
            <a:endParaRPr lang="en-US" dirty="0">
              <a:latin typeface="Palatino Linotype" panose="02040502050505030304" pitchFamily="18" charset="0"/>
            </a:endParaRPr>
          </a:p>
          <a:p>
            <a:pPr marL="285750" lvl="1" indent="-285750">
              <a:buFont typeface="Arial" panose="020B0604020202020204" pitchFamily="34" charset="0"/>
              <a:buChar char="•"/>
            </a:pPr>
            <a:endParaRPr lang="en-US" b="1" dirty="0">
              <a:latin typeface="Palatino Linotype" panose="02040502050505030304" pitchFamily="18" charset="0"/>
            </a:endParaRPr>
          </a:p>
          <a:p>
            <a:pPr marL="285750" lvl="8" indent="-285750">
              <a:buFont typeface="Arial" panose="020B0604020202020204" pitchFamily="34" charset="0"/>
              <a:buChar char="•"/>
            </a:pPr>
            <a:endParaRPr lang="en-US" dirty="0">
              <a:latin typeface="Palatino Linotype" panose="02040502050505030304" pitchFamily="18" charset="0"/>
            </a:endParaRPr>
          </a:p>
          <a:p>
            <a:pPr marL="285750" lvl="1"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41063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 calcmode="lin" valueType="num">
                                      <p:cBhvr additive="base">
                                        <p:cTn id="33"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 calcmode="lin" valueType="num">
                                      <p:cBhvr additive="base">
                                        <p:cTn id="41"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txEl>
                                              <p:pRg st="9" end="9"/>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 calcmode="lin" valueType="num">
                                      <p:cBhvr additive="base">
                                        <p:cTn id="45"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pic>
        <p:nvPicPr>
          <p:cNvPr id="2" name="Picture 1"/>
          <p:cNvPicPr>
            <a:picLocks noChangeAspect="1"/>
          </p:cNvPicPr>
          <p:nvPr/>
        </p:nvPicPr>
        <p:blipFill>
          <a:blip r:embed="rId3"/>
          <a:stretch>
            <a:fillRect/>
          </a:stretch>
        </p:blipFill>
        <p:spPr>
          <a:xfrm>
            <a:off x="62865" y="1258252"/>
            <a:ext cx="9014460" cy="2132647"/>
          </a:xfrm>
          <a:prstGeom prst="rect">
            <a:avLst/>
          </a:prstGeom>
        </p:spPr>
      </p:pic>
    </p:spTree>
    <p:extLst>
      <p:ext uri="{BB962C8B-B14F-4D97-AF65-F5344CB8AC3E}">
        <p14:creationId xmlns:p14="http://schemas.microsoft.com/office/powerpoint/2010/main" val="3596081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738664"/>
          </a:xfrm>
          <a:prstGeom prst="rect">
            <a:avLst/>
          </a:prstGeom>
        </p:spPr>
        <p:txBody>
          <a:bodyPr wrap="square">
            <a:spAutoFit/>
          </a:bodyPr>
          <a:lstStyle/>
          <a:p>
            <a:pPr marL="285750" lvl="1" indent="-285750">
              <a:buFont typeface="Arial" panose="020B0604020202020204" pitchFamily="34" charset="0"/>
              <a:buChar char="•"/>
            </a:pPr>
            <a:r>
              <a:rPr lang="en-US" b="1" dirty="0"/>
              <a:t>Architecture</a:t>
            </a:r>
            <a:br>
              <a:rPr lang="en-US" b="1" dirty="0"/>
            </a:br>
            <a:br>
              <a:rPr lang="en-US" b="1" dirty="0"/>
            </a:br>
            <a:endParaRPr lang="en-US" dirty="0"/>
          </a:p>
        </p:txBody>
      </p:sp>
      <p:pic>
        <p:nvPicPr>
          <p:cNvPr id="2" name="Picture 1"/>
          <p:cNvPicPr>
            <a:picLocks noChangeAspect="1"/>
          </p:cNvPicPr>
          <p:nvPr/>
        </p:nvPicPr>
        <p:blipFill>
          <a:blip r:embed="rId3"/>
          <a:stretch>
            <a:fillRect/>
          </a:stretch>
        </p:blipFill>
        <p:spPr>
          <a:xfrm>
            <a:off x="769619" y="1941194"/>
            <a:ext cx="7838771" cy="3202305"/>
          </a:xfrm>
          <a:prstGeom prst="rect">
            <a:avLst/>
          </a:prstGeom>
        </p:spPr>
      </p:pic>
    </p:spTree>
    <p:extLst>
      <p:ext uri="{BB962C8B-B14F-4D97-AF65-F5344CB8AC3E}">
        <p14:creationId xmlns:p14="http://schemas.microsoft.com/office/powerpoint/2010/main" val="3946332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948690" y="729281"/>
            <a:ext cx="8267700" cy="738664"/>
          </a:xfrm>
          <a:prstGeom prst="rect">
            <a:avLst/>
          </a:prstGeom>
        </p:spPr>
        <p:txBody>
          <a:bodyPr wrap="square">
            <a:spAutoFit/>
          </a:bodyPr>
          <a:lstStyle/>
          <a:p>
            <a:pPr marL="285750" lvl="1" indent="-285750">
              <a:buFont typeface="Arial" panose="020B0604020202020204" pitchFamily="34" charset="0"/>
              <a:buChar char="•"/>
            </a:pPr>
            <a:endParaRPr lang="en-US" sz="2000" b="1" dirty="0">
              <a:ln w="12700">
                <a:solidFill>
                  <a:schemeClr val="accent5"/>
                </a:solidFill>
                <a:prstDash val="solid"/>
              </a:ln>
              <a:pattFill prst="ltDnDiag">
                <a:fgClr>
                  <a:schemeClr val="accent5">
                    <a:lumMod val="60000"/>
                    <a:lumOff val="40000"/>
                  </a:schemeClr>
                </a:fgClr>
                <a:bgClr>
                  <a:schemeClr val="bg1"/>
                </a:bgClr>
              </a:pattFill>
              <a:latin typeface="Palatino Linotype" panose="02040502050505030304" pitchFamily="18" charset="0"/>
            </a:endParaRPr>
          </a:p>
          <a:p>
            <a:pPr lvl="1"/>
            <a:r>
              <a:rPr lang="en-US" sz="2200" dirty="0">
                <a:ln w="0"/>
                <a:solidFill>
                  <a:schemeClr val="tx1"/>
                </a:solidFill>
                <a:effectLst>
                  <a:outerShdw blurRad="38100" dist="19050" dir="2700000" algn="tl" rotWithShape="0">
                    <a:schemeClr val="dk1">
                      <a:alpha val="40000"/>
                    </a:schemeClr>
                  </a:outerShdw>
                </a:effectLst>
              </a:rPr>
              <a:t>    Kubernetes &amp; </a:t>
            </a:r>
            <a:r>
              <a:rPr lang="en-US" sz="2200" dirty="0" err="1">
                <a:ln w="0"/>
                <a:solidFill>
                  <a:schemeClr val="tx1"/>
                </a:solidFill>
                <a:effectLst>
                  <a:outerShdw blurRad="38100" dist="19050" dir="2700000" algn="tl" rotWithShape="0">
                    <a:schemeClr val="dk1">
                      <a:alpha val="40000"/>
                    </a:schemeClr>
                  </a:outerShdw>
                </a:effectLst>
              </a:rPr>
              <a:t>Docker</a:t>
            </a:r>
            <a:r>
              <a:rPr lang="en-US" sz="2200" dirty="0">
                <a:ln w="0"/>
                <a:solidFill>
                  <a:schemeClr val="tx1"/>
                </a:solidFill>
                <a:effectLst>
                  <a:outerShdw blurRad="38100" dist="19050" dir="2700000" algn="tl" rotWithShape="0">
                    <a:schemeClr val="dk1">
                      <a:alpha val="40000"/>
                    </a:schemeClr>
                  </a:outerShdw>
                </a:effectLst>
              </a:rPr>
              <a:t>: The Complete Hands-on Guide </a:t>
            </a:r>
          </a:p>
        </p:txBody>
      </p:sp>
      <p:pic>
        <p:nvPicPr>
          <p:cNvPr id="6" name="Picture 5"/>
          <p:cNvPicPr>
            <a:picLocks noChangeAspect="1"/>
          </p:cNvPicPr>
          <p:nvPr/>
        </p:nvPicPr>
        <p:blipFill>
          <a:blip r:embed="rId3"/>
          <a:stretch>
            <a:fillRect/>
          </a:stretch>
        </p:blipFill>
        <p:spPr>
          <a:xfrm>
            <a:off x="285961" y="3999506"/>
            <a:ext cx="1212404" cy="1016855"/>
          </a:xfrm>
          <a:prstGeom prst="rect">
            <a:avLst/>
          </a:prstGeom>
        </p:spPr>
      </p:pic>
      <p:pic>
        <p:nvPicPr>
          <p:cNvPr id="7" name="Picture 6"/>
          <p:cNvPicPr>
            <a:picLocks noChangeAspect="1"/>
          </p:cNvPicPr>
          <p:nvPr/>
        </p:nvPicPr>
        <p:blipFill>
          <a:blip r:embed="rId4"/>
          <a:stretch>
            <a:fillRect/>
          </a:stretch>
        </p:blipFill>
        <p:spPr>
          <a:xfrm>
            <a:off x="7577589" y="3856383"/>
            <a:ext cx="1418649" cy="1138612"/>
          </a:xfrm>
          <a:prstGeom prst="rect">
            <a:avLst/>
          </a:prstGeom>
        </p:spPr>
      </p:pic>
      <p:sp>
        <p:nvSpPr>
          <p:cNvPr id="8" name="Rectangle 7"/>
          <p:cNvSpPr/>
          <p:nvPr/>
        </p:nvSpPr>
        <p:spPr>
          <a:xfrm>
            <a:off x="728539" y="1254701"/>
            <a:ext cx="8267700" cy="1477328"/>
          </a:xfrm>
          <a:prstGeom prst="rect">
            <a:avLst/>
          </a:prstGeom>
        </p:spPr>
        <p:txBody>
          <a:bodyPr wrap="square">
            <a:spAutoFit/>
          </a:bodyPr>
          <a:lstStyle/>
          <a:p>
            <a:pPr marL="285750" lvl="1" indent="-285750">
              <a:buFont typeface="Arial" panose="020B0604020202020204" pitchFamily="34" charset="0"/>
              <a:buChar char="•"/>
            </a:pPr>
            <a:endParaRPr lang="en-US" sz="2000" b="1" dirty="0">
              <a:ln w="12700">
                <a:solidFill>
                  <a:schemeClr val="accent5"/>
                </a:solidFill>
                <a:prstDash val="solid"/>
              </a:ln>
              <a:pattFill prst="ltDnDiag">
                <a:fgClr>
                  <a:schemeClr val="accent5">
                    <a:lumMod val="60000"/>
                    <a:lumOff val="40000"/>
                  </a:schemeClr>
                </a:fgClr>
                <a:bgClr>
                  <a:schemeClr val="bg1"/>
                </a:bgClr>
              </a:pattFill>
              <a:latin typeface="Palatino Linotype" panose="02040502050505030304" pitchFamily="18" charset="0"/>
            </a:endParaRPr>
          </a:p>
          <a:p>
            <a:pPr marL="285750" lvl="1" indent="-285750">
              <a:buFont typeface="Wingdings" panose="05000000000000000000" pitchFamily="2" charset="2"/>
              <a:buChar char="§"/>
            </a:pPr>
            <a:endParaRPr lang="en-US" dirty="0">
              <a:ln w="0"/>
              <a:solidFill>
                <a:schemeClr val="tx1"/>
              </a:solidFill>
              <a:effectLst>
                <a:outerShdw blurRad="38100" dist="19050" dir="2700000" algn="tl" rotWithShape="0">
                  <a:schemeClr val="dk1">
                    <a:alpha val="40000"/>
                  </a:schemeClr>
                </a:outerShdw>
              </a:effectLst>
            </a:endParaRPr>
          </a:p>
          <a:p>
            <a:pPr marL="285750" lvl="1" indent="-285750">
              <a:buFont typeface="Wingdings" panose="05000000000000000000" pitchFamily="2" charset="2"/>
              <a:buChar char="§"/>
            </a:pPr>
            <a:r>
              <a:rPr lang="en-US" dirty="0">
                <a:ln w="0"/>
                <a:solidFill>
                  <a:schemeClr val="tx1"/>
                </a:solidFill>
                <a:effectLst>
                  <a:outerShdw blurRad="38100" dist="19050" dir="2700000" algn="tl" rotWithShape="0">
                    <a:schemeClr val="dk1">
                      <a:alpha val="40000"/>
                    </a:schemeClr>
                  </a:outerShdw>
                </a:effectLst>
              </a:rPr>
              <a:t>It is an open-source system for automating deployment, scaling, and management of containerized applications.</a:t>
            </a:r>
          </a:p>
          <a:p>
            <a:pPr marL="285750" lvl="1" indent="-285750">
              <a:buFont typeface="Wingdings" panose="05000000000000000000" pitchFamily="2" charset="2"/>
              <a:buChar char="§"/>
            </a:pPr>
            <a:endParaRPr lang="en-US" dirty="0">
              <a:ln w="0"/>
              <a:solidFill>
                <a:schemeClr val="tx1"/>
              </a:solidFill>
              <a:effectLst>
                <a:outerShdw blurRad="38100" dist="19050" dir="2700000" algn="tl" rotWithShape="0">
                  <a:schemeClr val="dk1">
                    <a:alpha val="40000"/>
                  </a:schemeClr>
                </a:outerShdw>
              </a:effectLst>
            </a:endParaRPr>
          </a:p>
          <a:p>
            <a:pPr lvl="1"/>
            <a:endParaRPr lang="en-US"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5"/>
          <a:stretch>
            <a:fillRect/>
          </a:stretch>
        </p:blipFill>
        <p:spPr>
          <a:xfrm>
            <a:off x="2124137" y="2592299"/>
            <a:ext cx="4891915" cy="2402696"/>
          </a:xfrm>
          <a:prstGeom prst="rect">
            <a:avLst/>
          </a:prstGeom>
        </p:spPr>
      </p:pic>
    </p:spTree>
    <p:extLst>
      <p:ext uri="{BB962C8B-B14F-4D97-AF65-F5344CB8AC3E}">
        <p14:creationId xmlns:p14="http://schemas.microsoft.com/office/powerpoint/2010/main" val="20176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761688"/>
            <a:ext cx="8267700" cy="738664"/>
          </a:xfrm>
          <a:prstGeom prst="rect">
            <a:avLst/>
          </a:prstGeom>
        </p:spPr>
        <p:txBody>
          <a:bodyPr wrap="square">
            <a:spAutoFit/>
          </a:bodyPr>
          <a:lstStyle/>
          <a:p>
            <a:pPr marL="285750" lvl="1" indent="-285750">
              <a:buFont typeface="Arial" panose="020B0604020202020204" pitchFamily="34" charset="0"/>
              <a:buChar char="•"/>
            </a:pPr>
            <a:r>
              <a:rPr lang="en-US" b="1" dirty="0"/>
              <a:t>Architecture</a:t>
            </a:r>
            <a:br>
              <a:rPr lang="en-US" b="1" dirty="0"/>
            </a:br>
            <a:br>
              <a:rPr lang="en-US" b="1" dirty="0"/>
            </a:br>
            <a:endParaRPr lang="en-US" dirty="0"/>
          </a:p>
        </p:txBody>
      </p:sp>
      <p:pic>
        <p:nvPicPr>
          <p:cNvPr id="3" name="Picture 2"/>
          <p:cNvPicPr>
            <a:picLocks noChangeAspect="1"/>
          </p:cNvPicPr>
          <p:nvPr/>
        </p:nvPicPr>
        <p:blipFill>
          <a:blip r:embed="rId3"/>
          <a:stretch>
            <a:fillRect/>
          </a:stretch>
        </p:blipFill>
        <p:spPr>
          <a:xfrm>
            <a:off x="1215866" y="1077516"/>
            <a:ext cx="6708457" cy="3967456"/>
          </a:xfrm>
          <a:prstGeom prst="rect">
            <a:avLst/>
          </a:prstGeom>
        </p:spPr>
      </p:pic>
    </p:spTree>
    <p:extLst>
      <p:ext uri="{BB962C8B-B14F-4D97-AF65-F5344CB8AC3E}">
        <p14:creationId xmlns:p14="http://schemas.microsoft.com/office/powerpoint/2010/main" val="1464016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2462213"/>
          </a:xfrm>
          <a:prstGeom prst="rect">
            <a:avLst/>
          </a:prstGeom>
        </p:spPr>
        <p:txBody>
          <a:bodyPr wrap="square">
            <a:spAutoFit/>
          </a:bodyPr>
          <a:lstStyle/>
          <a:p>
            <a:pPr marL="285750" lvl="1" indent="-285750">
              <a:buFont typeface="Arial" panose="020B0604020202020204" pitchFamily="34" charset="0"/>
              <a:buChar char="•"/>
            </a:pPr>
            <a:r>
              <a:rPr lang="en-US" b="1" dirty="0"/>
              <a:t>Working with Kubernetes</a:t>
            </a:r>
          </a:p>
          <a:p>
            <a:pPr marL="285750" lvl="1" indent="-285750">
              <a:buFont typeface="Arial" panose="020B0604020202020204" pitchFamily="34" charset="0"/>
              <a:buChar char="•"/>
            </a:pPr>
            <a:endParaRPr lang="en-US" b="1" dirty="0"/>
          </a:p>
          <a:p>
            <a:pPr marL="285750" lvl="1" indent="-285750">
              <a:buFont typeface="Wingdings" panose="05000000000000000000" pitchFamily="2" charset="2"/>
              <a:buChar char="q"/>
            </a:pPr>
            <a:r>
              <a:rPr lang="en-US" dirty="0"/>
              <a:t>We create a manifest either using YAML or JSON.</a:t>
            </a:r>
          </a:p>
          <a:p>
            <a:pPr marL="285750" lvl="1" indent="-285750">
              <a:buFont typeface="Wingdings" panose="05000000000000000000" pitchFamily="2" charset="2"/>
              <a:buChar char="q"/>
            </a:pPr>
            <a:endParaRPr lang="en-US" dirty="0"/>
          </a:p>
          <a:p>
            <a:pPr marL="285750" lvl="1" indent="-285750">
              <a:buFont typeface="Wingdings" panose="05000000000000000000" pitchFamily="2" charset="2"/>
              <a:buChar char="q"/>
            </a:pPr>
            <a:r>
              <a:rPr lang="en-US" dirty="0"/>
              <a:t>Apply this to the master cluster node to bring it into the desired state.</a:t>
            </a:r>
          </a:p>
          <a:p>
            <a:pPr marL="285750" lvl="1" indent="-285750">
              <a:buFont typeface="Wingdings" panose="05000000000000000000" pitchFamily="2" charset="2"/>
              <a:buChar char="q"/>
            </a:pPr>
            <a:endParaRPr lang="en-US" dirty="0"/>
          </a:p>
          <a:p>
            <a:pPr marL="285750" lvl="1" indent="-285750">
              <a:buFont typeface="Wingdings" panose="05000000000000000000" pitchFamily="2" charset="2"/>
              <a:buChar char="q"/>
            </a:pPr>
            <a:r>
              <a:rPr lang="en-US" dirty="0"/>
              <a:t>POD always runs on the node, which is controlled by the master.</a:t>
            </a:r>
          </a:p>
          <a:p>
            <a:pPr marL="285750" lvl="1" indent="-285750">
              <a:buFont typeface="Wingdings" panose="05000000000000000000" pitchFamily="2" charset="2"/>
              <a:buChar char="q"/>
            </a:pPr>
            <a:endParaRPr lang="en-US" b="1" dirty="0"/>
          </a:p>
          <a:p>
            <a:pPr lvl="1"/>
            <a:br>
              <a:rPr lang="en-US" b="1" dirty="0"/>
            </a:br>
            <a:br>
              <a:rPr lang="en-US" b="1" dirty="0"/>
            </a:br>
            <a:endParaRPr lang="en-US" dirty="0"/>
          </a:p>
        </p:txBody>
      </p:sp>
      <p:pic>
        <p:nvPicPr>
          <p:cNvPr id="6" name="Picture 5"/>
          <p:cNvPicPr>
            <a:picLocks noChangeAspect="1"/>
          </p:cNvPicPr>
          <p:nvPr/>
        </p:nvPicPr>
        <p:blipFill>
          <a:blip r:embed="rId3"/>
          <a:stretch>
            <a:fillRect/>
          </a:stretch>
        </p:blipFill>
        <p:spPr>
          <a:xfrm>
            <a:off x="5573349" y="3025140"/>
            <a:ext cx="3234894" cy="1913152"/>
          </a:xfrm>
          <a:prstGeom prst="rect">
            <a:avLst/>
          </a:prstGeom>
        </p:spPr>
      </p:pic>
    </p:spTree>
    <p:extLst>
      <p:ext uri="{BB962C8B-B14F-4D97-AF65-F5344CB8AC3E}">
        <p14:creationId xmlns:p14="http://schemas.microsoft.com/office/powerpoint/2010/main" val="368954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11480" y="982504"/>
            <a:ext cx="8267700" cy="3539430"/>
          </a:xfrm>
          <a:prstGeom prst="rect">
            <a:avLst/>
          </a:prstGeom>
        </p:spPr>
        <p:txBody>
          <a:bodyPr wrap="square">
            <a:spAutoFit/>
          </a:bodyPr>
          <a:lstStyle/>
          <a:p>
            <a:pPr marL="285750" lvl="1" indent="-285750">
              <a:buFont typeface="Arial" panose="020B0604020202020204" pitchFamily="34" charset="0"/>
              <a:buChar char="•"/>
            </a:pPr>
            <a:r>
              <a:rPr lang="en-US" b="1" dirty="0"/>
              <a:t>Roles of Master Node</a:t>
            </a:r>
          </a:p>
          <a:p>
            <a:pPr marL="285750" lvl="1" indent="-285750">
              <a:buFont typeface="Arial" panose="020B0604020202020204" pitchFamily="34" charset="0"/>
              <a:buChar char="•"/>
            </a:pPr>
            <a:endParaRPr lang="en-US" b="1" dirty="0"/>
          </a:p>
          <a:p>
            <a:pPr marL="285750" indent="-285750">
              <a:buFont typeface="Wingdings" panose="05000000000000000000" pitchFamily="2" charset="2"/>
              <a:buChar char="q"/>
            </a:pPr>
            <a:r>
              <a:rPr lang="en-US" dirty="0"/>
              <a:t>In the Kubernetes cluster, the containers can be run on bare metal ( on-premises), VM instances, and cloud environments..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In Kubernetes clusters, it can have one or more master nodes and also one or more worker nodes, it depends upon how you design your Kubernetes cluster.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master node runs a set of K8s processes. These processes will</a:t>
            </a:r>
            <a:br>
              <a:rPr lang="en-US" dirty="0"/>
            </a:br>
            <a:r>
              <a:rPr lang="en-US" dirty="0"/>
              <a:t>ensure the smooth functioning of the cluster, and these processes are called the "control plane."</a:t>
            </a:r>
            <a:br>
              <a:rPr lang="en-US" dirty="0"/>
            </a:br>
            <a:endParaRPr lang="en-US" dirty="0"/>
          </a:p>
          <a:p>
            <a:pPr marL="285750" indent="-285750">
              <a:buFont typeface="Wingdings" panose="05000000000000000000" pitchFamily="2" charset="2"/>
              <a:buChar char="q"/>
            </a:pPr>
            <a:r>
              <a:rPr lang="en-US" dirty="0"/>
              <a:t>It can be multi-master for high availability.</a:t>
            </a:r>
          </a:p>
          <a:p>
            <a:pPr marL="285750" lvl="1" indent="-285750">
              <a:buFont typeface="Wingdings" panose="05000000000000000000" pitchFamily="2" charset="2"/>
              <a:buChar char="q"/>
            </a:pPr>
            <a:endParaRPr lang="en-US" b="1" dirty="0"/>
          </a:p>
          <a:p>
            <a:pPr lvl="1"/>
            <a:br>
              <a:rPr lang="en-US" b="1" dirty="0"/>
            </a:br>
            <a:br>
              <a:rPr lang="en-US" b="1" dirty="0"/>
            </a:br>
            <a:endParaRPr lang="en-US" dirty="0"/>
          </a:p>
        </p:txBody>
      </p:sp>
      <p:pic>
        <p:nvPicPr>
          <p:cNvPr id="6" name="Picture 5"/>
          <p:cNvPicPr>
            <a:picLocks noChangeAspect="1"/>
          </p:cNvPicPr>
          <p:nvPr/>
        </p:nvPicPr>
        <p:blipFill>
          <a:blip r:embed="rId3"/>
          <a:stretch>
            <a:fillRect/>
          </a:stretch>
        </p:blipFill>
        <p:spPr>
          <a:xfrm>
            <a:off x="5768341" y="3140460"/>
            <a:ext cx="3039902" cy="1797832"/>
          </a:xfrm>
          <a:prstGeom prst="rect">
            <a:avLst/>
          </a:prstGeom>
        </p:spPr>
      </p:pic>
    </p:spTree>
    <p:extLst>
      <p:ext uri="{BB962C8B-B14F-4D97-AF65-F5344CB8AC3E}">
        <p14:creationId xmlns:p14="http://schemas.microsoft.com/office/powerpoint/2010/main" val="335968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2677656"/>
          </a:xfrm>
          <a:prstGeom prst="rect">
            <a:avLst/>
          </a:prstGeom>
        </p:spPr>
        <p:txBody>
          <a:bodyPr wrap="square">
            <a:spAutoFit/>
          </a:bodyPr>
          <a:lstStyle/>
          <a:p>
            <a:pPr marL="285750" lvl="1" indent="-285750">
              <a:buFont typeface="Arial" panose="020B0604020202020204" pitchFamily="34" charset="0"/>
              <a:buChar char="•"/>
            </a:pPr>
            <a:r>
              <a:rPr lang="en-US" b="1" dirty="0"/>
              <a:t>Components of Control Plane (Master)</a:t>
            </a:r>
          </a:p>
          <a:p>
            <a:pPr marL="285750" lvl="1" indent="-285750">
              <a:buFont typeface="Arial" panose="020B0604020202020204" pitchFamily="34" charset="0"/>
              <a:buChar char="•"/>
            </a:pPr>
            <a:endParaRPr lang="en-US" b="1" dirty="0"/>
          </a:p>
          <a:p>
            <a:pPr marL="285750" indent="-285750">
              <a:buFont typeface="Wingdings" panose="05000000000000000000" pitchFamily="2" charset="2"/>
              <a:buChar char="q"/>
            </a:pPr>
            <a:r>
              <a:rPr lang="en-US" dirty="0"/>
              <a:t>API server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Etcd</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Scheduler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Controller manager</a:t>
            </a:r>
            <a:endParaRPr lang="en-US" b="1" dirty="0"/>
          </a:p>
          <a:p>
            <a:pPr lvl="1"/>
            <a:br>
              <a:rPr lang="en-US" b="1" dirty="0"/>
            </a:br>
            <a:br>
              <a:rPr lang="en-US" b="1" dirty="0"/>
            </a:br>
            <a:endParaRPr lang="en-US" dirty="0"/>
          </a:p>
        </p:txBody>
      </p:sp>
      <p:pic>
        <p:nvPicPr>
          <p:cNvPr id="6" name="Picture 5"/>
          <p:cNvPicPr>
            <a:picLocks noChangeAspect="1"/>
          </p:cNvPicPr>
          <p:nvPr/>
        </p:nvPicPr>
        <p:blipFill>
          <a:blip r:embed="rId3"/>
          <a:stretch>
            <a:fillRect/>
          </a:stretch>
        </p:blipFill>
        <p:spPr>
          <a:xfrm>
            <a:off x="5573349" y="3025140"/>
            <a:ext cx="3234894" cy="1913152"/>
          </a:xfrm>
          <a:prstGeom prst="rect">
            <a:avLst/>
          </a:prstGeom>
        </p:spPr>
      </p:pic>
    </p:spTree>
    <p:extLst>
      <p:ext uri="{BB962C8B-B14F-4D97-AF65-F5344CB8AC3E}">
        <p14:creationId xmlns:p14="http://schemas.microsoft.com/office/powerpoint/2010/main" val="148437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 calcmode="lin" valueType="num">
                                      <p:cBhvr additive="base">
                                        <p:cTn id="1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2246769"/>
          </a:xfrm>
          <a:prstGeom prst="rect">
            <a:avLst/>
          </a:prstGeom>
        </p:spPr>
        <p:txBody>
          <a:bodyPr wrap="square">
            <a:spAutoFit/>
          </a:bodyPr>
          <a:lstStyle/>
          <a:p>
            <a:pPr marL="285750" indent="-285750">
              <a:buFont typeface="Arial" panose="020B0604020202020204" pitchFamily="34" charset="0"/>
              <a:buChar char="•"/>
            </a:pPr>
            <a:r>
              <a:rPr lang="en-US" b="1" dirty="0"/>
              <a:t>API server</a:t>
            </a:r>
          </a:p>
          <a:p>
            <a:pPr marL="285750" lvl="1" indent="-285750">
              <a:buFont typeface="Arial" panose="020B0604020202020204" pitchFamily="34" charset="0"/>
              <a:buChar char="•"/>
            </a:pPr>
            <a:endParaRPr lang="en-US" b="1" dirty="0"/>
          </a:p>
          <a:p>
            <a:pPr marL="285750" lvl="1" indent="-285750">
              <a:buFont typeface="Wingdings" panose="05000000000000000000" pitchFamily="2" charset="2"/>
              <a:buChar char="q"/>
            </a:pPr>
            <a:r>
              <a:rPr lang="en-US" dirty="0"/>
              <a:t>The API server interacts directly with the user (i.e., we apply .</a:t>
            </a:r>
            <a:r>
              <a:rPr lang="en-US" dirty="0" err="1"/>
              <a:t>yml</a:t>
            </a:r>
            <a:r>
              <a:rPr lang="en-US" dirty="0"/>
              <a:t> or </a:t>
            </a:r>
            <a:r>
              <a:rPr lang="en-US" dirty="0" err="1"/>
              <a:t>json</a:t>
            </a:r>
            <a:r>
              <a:rPr lang="en-US" dirty="0"/>
              <a:t> manifest)</a:t>
            </a:r>
            <a:br>
              <a:rPr lang="en-US" dirty="0"/>
            </a:br>
            <a:r>
              <a:rPr lang="en-US" dirty="0"/>
              <a:t>to API server.</a:t>
            </a:r>
          </a:p>
          <a:p>
            <a:pPr marL="285750" lvl="1" indent="-285750">
              <a:buFont typeface="Wingdings" panose="05000000000000000000" pitchFamily="2" charset="2"/>
              <a:buChar char="q"/>
            </a:pPr>
            <a:endParaRPr lang="en-US" dirty="0"/>
          </a:p>
          <a:p>
            <a:pPr marL="285750" lvl="1" indent="-285750">
              <a:buFont typeface="Wingdings" panose="05000000000000000000" pitchFamily="2" charset="2"/>
              <a:buChar char="q"/>
            </a:pPr>
            <a:r>
              <a:rPr lang="en-US" dirty="0"/>
              <a:t>The API server is meant to scale automatically as needed.</a:t>
            </a:r>
          </a:p>
          <a:p>
            <a:pPr marL="285750" lvl="1" indent="-285750">
              <a:buFont typeface="Wingdings" panose="05000000000000000000" pitchFamily="2" charset="2"/>
              <a:buChar char="q"/>
            </a:pPr>
            <a:endParaRPr lang="en-US" dirty="0"/>
          </a:p>
          <a:p>
            <a:pPr marL="285750" lvl="1" indent="-285750">
              <a:buFont typeface="Wingdings" panose="05000000000000000000" pitchFamily="2" charset="2"/>
              <a:buChar char="q"/>
            </a:pPr>
            <a:r>
              <a:rPr lang="en-US" dirty="0"/>
              <a:t>The API server is the front-end of the control plane.</a:t>
            </a:r>
            <a:br>
              <a:rPr lang="en-US" b="1" dirty="0"/>
            </a:br>
            <a:br>
              <a:rPr lang="en-US" b="1" dirty="0"/>
            </a:br>
            <a:endParaRPr lang="en-US" dirty="0"/>
          </a:p>
        </p:txBody>
      </p:sp>
      <p:pic>
        <p:nvPicPr>
          <p:cNvPr id="6" name="Picture 5"/>
          <p:cNvPicPr>
            <a:picLocks noChangeAspect="1"/>
          </p:cNvPicPr>
          <p:nvPr/>
        </p:nvPicPr>
        <p:blipFill>
          <a:blip r:embed="rId3"/>
          <a:stretch>
            <a:fillRect/>
          </a:stretch>
        </p:blipFill>
        <p:spPr>
          <a:xfrm>
            <a:off x="5573349" y="3025140"/>
            <a:ext cx="3234894" cy="1913152"/>
          </a:xfrm>
          <a:prstGeom prst="rect">
            <a:avLst/>
          </a:prstGeom>
        </p:spPr>
      </p:pic>
    </p:spTree>
    <p:extLst>
      <p:ext uri="{BB962C8B-B14F-4D97-AF65-F5344CB8AC3E}">
        <p14:creationId xmlns:p14="http://schemas.microsoft.com/office/powerpoint/2010/main" val="123689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312420" y="1089184"/>
            <a:ext cx="8267700" cy="3754874"/>
          </a:xfrm>
          <a:prstGeom prst="rect">
            <a:avLst/>
          </a:prstGeom>
        </p:spPr>
        <p:txBody>
          <a:bodyPr wrap="square">
            <a:spAutoFit/>
          </a:bodyPr>
          <a:lstStyle/>
          <a:p>
            <a:pPr marL="285750" indent="-285750">
              <a:buFont typeface="Arial" panose="020B0604020202020204" pitchFamily="34" charset="0"/>
              <a:buChar char="•"/>
            </a:pPr>
            <a:r>
              <a:rPr lang="en-US" b="1" dirty="0" err="1"/>
              <a:t>etcd</a:t>
            </a:r>
            <a:endParaRPr lang="en-US" b="1" dirty="0"/>
          </a:p>
          <a:p>
            <a:pPr marL="285750" lvl="1" indent="-285750">
              <a:buFont typeface="Arial" panose="020B0604020202020204" pitchFamily="34" charset="0"/>
              <a:buChar char="•"/>
            </a:pPr>
            <a:endParaRPr lang="en-US" b="1" dirty="0"/>
          </a:p>
          <a:p>
            <a:pPr marL="285750" lvl="1" indent="-285750">
              <a:buFont typeface="Wingdings" panose="05000000000000000000" pitchFamily="2" charset="2"/>
              <a:buChar char="q"/>
            </a:pPr>
            <a:r>
              <a:rPr lang="en-US" dirty="0"/>
              <a:t>Stores metadata (data about data) and the status of the cluster.</a:t>
            </a:r>
          </a:p>
          <a:p>
            <a:pPr marL="285750" lvl="1" indent="-285750">
              <a:buFont typeface="Wingdings" panose="05000000000000000000" pitchFamily="2" charset="2"/>
              <a:buChar char="q"/>
            </a:pPr>
            <a:endParaRPr lang="en-US" dirty="0"/>
          </a:p>
          <a:p>
            <a:pPr marL="285750" lvl="1" indent="-285750">
              <a:buFont typeface="Wingdings" panose="05000000000000000000" pitchFamily="2" charset="2"/>
              <a:buChar char="q"/>
            </a:pPr>
            <a:r>
              <a:rPr lang="en-US" dirty="0" err="1"/>
              <a:t>etcd</a:t>
            </a:r>
            <a:r>
              <a:rPr lang="en-US" dirty="0"/>
              <a:t> is consistent and high-</a:t>
            </a:r>
            <a:r>
              <a:rPr lang="en-US" dirty="0" err="1"/>
              <a:t>availablility</a:t>
            </a:r>
            <a:r>
              <a:rPr lang="en-US" dirty="0"/>
              <a:t>.</a:t>
            </a:r>
          </a:p>
          <a:p>
            <a:pPr marL="285750" lvl="1" indent="-285750">
              <a:buFont typeface="Wingdings" panose="05000000000000000000" pitchFamily="2" charset="2"/>
              <a:buChar char="q"/>
            </a:pPr>
            <a:endParaRPr lang="en-US" dirty="0"/>
          </a:p>
          <a:p>
            <a:pPr marL="285750" lvl="1" indent="-285750">
              <a:buFont typeface="Wingdings" panose="05000000000000000000" pitchFamily="2" charset="2"/>
              <a:buChar char="q"/>
            </a:pPr>
            <a:r>
              <a:rPr lang="en-US" dirty="0"/>
              <a:t>It stores data in key-value format such as; Name = Shikhar or Age = 35.</a:t>
            </a:r>
          </a:p>
          <a:p>
            <a:pPr marL="285750" lvl="1" indent="-285750">
              <a:buFont typeface="Wingdings" panose="05000000000000000000" pitchFamily="2" charset="2"/>
              <a:buChar char="q"/>
            </a:pPr>
            <a:endParaRPr lang="en-US" dirty="0"/>
          </a:p>
          <a:p>
            <a:pPr marL="285750" lvl="1" indent="-285750">
              <a:buFont typeface="Arial" panose="020B0604020202020204" pitchFamily="34" charset="0"/>
              <a:buChar char="•"/>
            </a:pPr>
            <a:r>
              <a:rPr lang="en-US" b="1" dirty="0" err="1"/>
              <a:t>etcd</a:t>
            </a:r>
            <a:r>
              <a:rPr lang="en-US" b="1" dirty="0"/>
              <a:t> has following features</a:t>
            </a:r>
          </a:p>
          <a:p>
            <a:pPr marL="285750" lvl="1" indent="-285750">
              <a:buFont typeface="Wingdings" panose="05000000000000000000" pitchFamily="2" charset="2"/>
              <a:buChar char="q"/>
            </a:pPr>
            <a:endParaRPr lang="en-US" dirty="0"/>
          </a:p>
          <a:p>
            <a:pPr marL="285750" lvl="1" indent="-285750">
              <a:buFont typeface="Wingdings" panose="05000000000000000000" pitchFamily="2" charset="2"/>
              <a:buChar char="q"/>
            </a:pPr>
            <a:r>
              <a:rPr lang="en-US" dirty="0"/>
              <a:t>Fully replicated - The entire state is available on every node</a:t>
            </a:r>
            <a:br>
              <a:rPr lang="en-US" dirty="0"/>
            </a:br>
            <a:r>
              <a:rPr lang="en-US" dirty="0"/>
              <a:t>in the cluster.</a:t>
            </a:r>
          </a:p>
          <a:p>
            <a:pPr marL="285750" lvl="1" indent="-285750">
              <a:buFont typeface="Wingdings" panose="05000000000000000000" pitchFamily="2" charset="2"/>
              <a:buChar char="q"/>
            </a:pPr>
            <a:endParaRPr lang="en-US" dirty="0"/>
          </a:p>
          <a:p>
            <a:pPr marL="285750" lvl="1" indent="-285750">
              <a:buFont typeface="Wingdings" panose="05000000000000000000" pitchFamily="2" charset="2"/>
              <a:buChar char="q"/>
            </a:pPr>
            <a:r>
              <a:rPr lang="en-US" dirty="0"/>
              <a:t>Secure - Implements automatic TLS with optional client-certificate</a:t>
            </a:r>
            <a:br>
              <a:rPr lang="en-US" dirty="0"/>
            </a:br>
            <a:r>
              <a:rPr lang="en-US" dirty="0"/>
              <a:t>authentication.</a:t>
            </a:r>
          </a:p>
          <a:p>
            <a:pPr marL="285750" lvl="1" indent="-285750">
              <a:buFont typeface="Wingdings" panose="05000000000000000000" pitchFamily="2" charset="2"/>
              <a:buChar char="q"/>
            </a:pPr>
            <a:endParaRPr lang="en-US" dirty="0"/>
          </a:p>
          <a:p>
            <a:pPr marL="285750" lvl="1" indent="-285750">
              <a:buFont typeface="Wingdings" panose="05000000000000000000" pitchFamily="2" charset="2"/>
              <a:buChar char="q"/>
            </a:pPr>
            <a:r>
              <a:rPr lang="en-US" dirty="0"/>
              <a:t>Fast -  Benchmarked at 10,000 writes per second.</a:t>
            </a:r>
          </a:p>
        </p:txBody>
      </p:sp>
      <p:pic>
        <p:nvPicPr>
          <p:cNvPr id="6" name="Picture 5"/>
          <p:cNvPicPr>
            <a:picLocks noChangeAspect="1"/>
          </p:cNvPicPr>
          <p:nvPr/>
        </p:nvPicPr>
        <p:blipFill>
          <a:blip r:embed="rId3"/>
          <a:stretch>
            <a:fillRect/>
          </a:stretch>
        </p:blipFill>
        <p:spPr>
          <a:xfrm>
            <a:off x="5909106" y="3182366"/>
            <a:ext cx="3234894" cy="1913152"/>
          </a:xfrm>
          <a:prstGeom prst="rect">
            <a:avLst/>
          </a:prstGeom>
        </p:spPr>
      </p:pic>
    </p:spTree>
    <p:extLst>
      <p:ext uri="{BB962C8B-B14F-4D97-AF65-F5344CB8AC3E}">
        <p14:creationId xmlns:p14="http://schemas.microsoft.com/office/powerpoint/2010/main" val="379568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 calcmode="lin" valueType="num">
                                      <p:cBhvr additive="base">
                                        <p:cTn id="2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 calcmode="lin" valueType="num">
                                      <p:cBhvr additive="base">
                                        <p:cTn id="2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anim calcmode="lin" valueType="num">
                                      <p:cBhvr additive="base">
                                        <p:cTn id="2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anim calcmode="lin" valueType="num">
                                      <p:cBhvr additive="base">
                                        <p:cTn id="33"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546384"/>
            <a:ext cx="8267700" cy="2893100"/>
          </a:xfrm>
          <a:prstGeom prst="rect">
            <a:avLst/>
          </a:prstGeom>
        </p:spPr>
        <p:txBody>
          <a:bodyPr wrap="square">
            <a:spAutoFit/>
          </a:bodyPr>
          <a:lstStyle/>
          <a:p>
            <a:pPr marL="285750" indent="-285750">
              <a:buFont typeface="Arial" panose="020B0604020202020204" pitchFamily="34" charset="0"/>
              <a:buChar char="•"/>
            </a:pPr>
            <a:r>
              <a:rPr lang="en-US" b="1" dirty="0"/>
              <a:t>Scheduler (Action)</a:t>
            </a:r>
          </a:p>
          <a:p>
            <a:pPr marL="285750" lvl="1" indent="-285750">
              <a:buFont typeface="Arial" panose="020B0604020202020204" pitchFamily="34" charset="0"/>
              <a:buChar char="•"/>
            </a:pPr>
            <a:endParaRPr lang="en-US" b="1" dirty="0"/>
          </a:p>
          <a:p>
            <a:pPr marL="285750" indent="-285750">
              <a:buFont typeface="Wingdings" panose="05000000000000000000" pitchFamily="2" charset="2"/>
              <a:buChar char="q"/>
            </a:pPr>
            <a:r>
              <a:rPr lang="en-US" dirty="0"/>
              <a:t>When users make requests for the creation &amp; management of PODs, </a:t>
            </a:r>
            <a:r>
              <a:rPr lang="en-US" dirty="0" err="1"/>
              <a:t>Kube</a:t>
            </a:r>
            <a:r>
              <a:rPr lang="en-US" dirty="0"/>
              <a:t>-Scheduler is going to take action on these requests and handle pod creation and management.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Kube</a:t>
            </a:r>
            <a:r>
              <a:rPr lang="en-US" dirty="0"/>
              <a:t>-scheduler matches or assigns any node to create and run pods.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 scheduler is responsible for finding the best node for the newly created pods if the node is not assigned while creating the pod.</a:t>
            </a:r>
            <a:br>
              <a:rPr lang="en-US" dirty="0"/>
            </a:br>
            <a:endParaRPr lang="en-US" dirty="0"/>
          </a:p>
          <a:p>
            <a:pPr marL="285750" indent="-285750">
              <a:buFont typeface="Wingdings" panose="05000000000000000000" pitchFamily="2" charset="2"/>
              <a:buChar char="q"/>
            </a:pPr>
            <a:r>
              <a:rPr lang="en-US" dirty="0"/>
              <a:t>The scheduler gets the information for hardware configuration from configuration files and schedules the pods on nodes accordingly.</a:t>
            </a:r>
          </a:p>
          <a:p>
            <a:pPr marL="285750" indent="-285750">
              <a:buFont typeface="Wingdings" panose="05000000000000000000" pitchFamily="2" charset="2"/>
              <a:buChar char="q"/>
            </a:pPr>
            <a:endParaRPr lang="en-US" dirty="0"/>
          </a:p>
        </p:txBody>
      </p:sp>
      <p:pic>
        <p:nvPicPr>
          <p:cNvPr id="6" name="Picture 5"/>
          <p:cNvPicPr>
            <a:picLocks noChangeAspect="1"/>
          </p:cNvPicPr>
          <p:nvPr/>
        </p:nvPicPr>
        <p:blipFill>
          <a:blip r:embed="rId3"/>
          <a:stretch>
            <a:fillRect/>
          </a:stretch>
        </p:blipFill>
        <p:spPr>
          <a:xfrm>
            <a:off x="6172200" y="182880"/>
            <a:ext cx="2971800" cy="1757555"/>
          </a:xfrm>
          <a:prstGeom prst="rect">
            <a:avLst/>
          </a:prstGeom>
        </p:spPr>
      </p:pic>
    </p:spTree>
    <p:extLst>
      <p:ext uri="{BB962C8B-B14F-4D97-AF65-F5344CB8AC3E}">
        <p14:creationId xmlns:p14="http://schemas.microsoft.com/office/powerpoint/2010/main" val="247815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1199023"/>
            <a:ext cx="8267700" cy="2031325"/>
          </a:xfrm>
          <a:prstGeom prst="rect">
            <a:avLst/>
          </a:prstGeom>
        </p:spPr>
        <p:txBody>
          <a:bodyPr wrap="square">
            <a:spAutoFit/>
          </a:bodyPr>
          <a:lstStyle/>
          <a:p>
            <a:pPr marL="285750" indent="-285750">
              <a:buFont typeface="Arial" panose="020B0604020202020204" pitchFamily="34" charset="0"/>
              <a:buChar char="•"/>
            </a:pPr>
            <a:r>
              <a:rPr lang="en-US" b="1" dirty="0"/>
              <a:t>Controller manager</a:t>
            </a:r>
          </a:p>
          <a:p>
            <a:pPr marL="285750" lvl="1" indent="-285750">
              <a:buFont typeface="Arial" panose="020B0604020202020204" pitchFamily="34" charset="0"/>
              <a:buChar char="•"/>
            </a:pPr>
            <a:endParaRPr lang="en-US" b="1" dirty="0"/>
          </a:p>
          <a:p>
            <a:pPr marL="285750" indent="-285750">
              <a:buFont typeface="Wingdings" panose="05000000000000000000" pitchFamily="2" charset="2"/>
              <a:buChar char="q"/>
            </a:pPr>
            <a:r>
              <a:rPr lang="en-US" dirty="0"/>
              <a:t>Actual state = desired state</a:t>
            </a:r>
            <a:br>
              <a:rPr lang="en-US" dirty="0"/>
            </a:br>
            <a:br>
              <a:rPr lang="en-US" dirty="0"/>
            </a:br>
            <a:r>
              <a:rPr lang="en-US" dirty="0"/>
              <a:t>It makes sure the actual state of the cluster matches the desired state.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Two possible choices for controller manager.</a:t>
            </a:r>
            <a:br>
              <a:rPr lang="en-US" dirty="0"/>
            </a:br>
            <a:r>
              <a:rPr lang="en-US" dirty="0"/>
              <a:t>1. If K8s is on the cloud, then it will be a cloud-controller manager.</a:t>
            </a:r>
            <a:br>
              <a:rPr lang="en-US" dirty="0"/>
            </a:br>
            <a:r>
              <a:rPr lang="en-US" dirty="0"/>
              <a:t>2. If K8s is on non-cloud, then it will be </a:t>
            </a:r>
            <a:r>
              <a:rPr lang="en-US" dirty="0" err="1"/>
              <a:t>kube</a:t>
            </a:r>
            <a:r>
              <a:rPr lang="en-US" dirty="0"/>
              <a:t>-controller-manager.</a:t>
            </a:r>
          </a:p>
        </p:txBody>
      </p:sp>
      <p:pic>
        <p:nvPicPr>
          <p:cNvPr id="6" name="Picture 5"/>
          <p:cNvPicPr>
            <a:picLocks noChangeAspect="1"/>
          </p:cNvPicPr>
          <p:nvPr/>
        </p:nvPicPr>
        <p:blipFill>
          <a:blip r:embed="rId3"/>
          <a:stretch>
            <a:fillRect/>
          </a:stretch>
        </p:blipFill>
        <p:spPr>
          <a:xfrm>
            <a:off x="5909106" y="3230348"/>
            <a:ext cx="3234894" cy="1913152"/>
          </a:xfrm>
          <a:prstGeom prst="rect">
            <a:avLst/>
          </a:prstGeom>
        </p:spPr>
      </p:pic>
    </p:spTree>
    <p:extLst>
      <p:ext uri="{BB962C8B-B14F-4D97-AF65-F5344CB8AC3E}">
        <p14:creationId xmlns:p14="http://schemas.microsoft.com/office/powerpoint/2010/main" val="341666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2246769"/>
          </a:xfrm>
          <a:prstGeom prst="rect">
            <a:avLst/>
          </a:prstGeom>
        </p:spPr>
        <p:txBody>
          <a:bodyPr wrap="square">
            <a:spAutoFit/>
          </a:bodyPr>
          <a:lstStyle/>
          <a:p>
            <a:pPr marL="285750" indent="-285750">
              <a:buFont typeface="Arial" panose="020B0604020202020204" pitchFamily="34" charset="0"/>
              <a:buChar char="•"/>
            </a:pPr>
            <a:r>
              <a:rPr lang="en-US" b="1" dirty="0"/>
              <a:t>Worker node ( </a:t>
            </a:r>
            <a:r>
              <a:rPr lang="en-US" b="1" dirty="0" err="1"/>
              <a:t>Kubelet</a:t>
            </a:r>
            <a:r>
              <a:rPr lang="en-US" b="1" dirty="0"/>
              <a:t>, </a:t>
            </a:r>
            <a:r>
              <a:rPr lang="en-US" b="1" dirty="0" err="1"/>
              <a:t>Kube</a:t>
            </a:r>
            <a:r>
              <a:rPr lang="en-US" b="1" dirty="0"/>
              <a:t> proxy &amp; Container engine )</a:t>
            </a:r>
            <a:br>
              <a:rPr lang="en-US" dirty="0"/>
            </a:br>
            <a:br>
              <a:rPr lang="en-US" dirty="0"/>
            </a:br>
            <a:r>
              <a:rPr lang="en-US" dirty="0"/>
              <a:t>Node is going to run 3 important pieces of software/processes.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Kubelet</a:t>
            </a:r>
            <a:endParaRPr lang="en-US" dirty="0"/>
          </a:p>
          <a:p>
            <a:pPr marL="285750" indent="-285750">
              <a:buFont typeface="Arial" panose="020B0604020202020204" pitchFamily="34" charset="0"/>
              <a:buChar char="•"/>
            </a:pPr>
            <a:endParaRPr lang="en-US" dirty="0"/>
          </a:p>
          <a:p>
            <a:pPr marL="285750" indent="-285750">
              <a:buFont typeface="Wingdings" panose="05000000000000000000" pitchFamily="2" charset="2"/>
              <a:buChar char="q"/>
            </a:pPr>
            <a:r>
              <a:rPr lang="en-US" dirty="0"/>
              <a:t>Agent runs on every node.</a:t>
            </a:r>
          </a:p>
          <a:p>
            <a:pPr marL="285750" indent="-285750">
              <a:buFont typeface="Wingdings" panose="05000000000000000000" pitchFamily="2" charset="2"/>
              <a:buChar char="q"/>
            </a:pPr>
            <a:r>
              <a:rPr lang="en-US" dirty="0"/>
              <a:t>Listens to Kubernetes master ( </a:t>
            </a:r>
            <a:r>
              <a:rPr lang="en-US" dirty="0" err="1"/>
              <a:t>eg</a:t>
            </a:r>
            <a:r>
              <a:rPr lang="en-US" dirty="0"/>
              <a:t> - pod creation request).</a:t>
            </a:r>
          </a:p>
          <a:p>
            <a:pPr marL="285750" indent="-285750">
              <a:buFont typeface="Wingdings" panose="05000000000000000000" pitchFamily="2" charset="2"/>
              <a:buChar char="q"/>
            </a:pPr>
            <a:r>
              <a:rPr lang="en-US" dirty="0"/>
              <a:t>Use port 10255.</a:t>
            </a:r>
          </a:p>
          <a:p>
            <a:pPr marL="285750" indent="-285750">
              <a:buFont typeface="Wingdings" panose="05000000000000000000" pitchFamily="2" charset="2"/>
              <a:buChar char="q"/>
            </a:pPr>
            <a:r>
              <a:rPr lang="en-US" dirty="0"/>
              <a:t>Send success/fail reports to master.</a:t>
            </a:r>
          </a:p>
        </p:txBody>
      </p:sp>
      <p:pic>
        <p:nvPicPr>
          <p:cNvPr id="6" name="Picture 5"/>
          <p:cNvPicPr>
            <a:picLocks noChangeAspect="1"/>
          </p:cNvPicPr>
          <p:nvPr/>
        </p:nvPicPr>
        <p:blipFill>
          <a:blip r:embed="rId3"/>
          <a:stretch>
            <a:fillRect/>
          </a:stretch>
        </p:blipFill>
        <p:spPr>
          <a:xfrm>
            <a:off x="5573349" y="3025140"/>
            <a:ext cx="3234894" cy="1913152"/>
          </a:xfrm>
          <a:prstGeom prst="rect">
            <a:avLst/>
          </a:prstGeom>
        </p:spPr>
      </p:pic>
    </p:spTree>
    <p:extLst>
      <p:ext uri="{BB962C8B-B14F-4D97-AF65-F5344CB8AC3E}">
        <p14:creationId xmlns:p14="http://schemas.microsoft.com/office/powerpoint/2010/main" val="153620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additive="base">
                                        <p:cTn id="1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 calcmode="lin" valueType="num">
                                      <p:cBhvr additive="base">
                                        <p:cTn id="2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 calcmode="lin" valueType="num">
                                      <p:cBhvr additive="base">
                                        <p:cTn id="2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2031325"/>
          </a:xfrm>
          <a:prstGeom prst="rect">
            <a:avLst/>
          </a:prstGeom>
        </p:spPr>
        <p:txBody>
          <a:bodyPr wrap="square">
            <a:spAutoFit/>
          </a:bodyPr>
          <a:lstStyle/>
          <a:p>
            <a:pPr marL="285750" indent="-285750">
              <a:buFont typeface="Arial" panose="020B0604020202020204" pitchFamily="34" charset="0"/>
              <a:buChar char="•"/>
            </a:pPr>
            <a:r>
              <a:rPr lang="en-US" b="1" dirty="0"/>
              <a:t>Container Engine (</a:t>
            </a:r>
            <a:r>
              <a:rPr lang="en-US" b="1" dirty="0" err="1"/>
              <a:t>Docker</a:t>
            </a:r>
            <a:r>
              <a:rPr lang="en-US" b="1" dirty="0"/>
              <a:t>)</a:t>
            </a:r>
            <a:br>
              <a:rPr lang="en-US" b="1" dirty="0"/>
            </a:br>
            <a:endParaRPr lang="en-US" dirty="0"/>
          </a:p>
          <a:p>
            <a:pPr marL="285750" indent="-285750">
              <a:buFont typeface="Wingdings" panose="05000000000000000000" pitchFamily="2" charset="2"/>
              <a:buChar char="q"/>
            </a:pPr>
            <a:r>
              <a:rPr lang="en-US" dirty="0"/>
              <a:t>Works with </a:t>
            </a:r>
            <a:r>
              <a:rPr lang="en-US" dirty="0" err="1"/>
              <a:t>kubelet</a:t>
            </a:r>
            <a:r>
              <a:rPr lang="en-US" dirty="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Pulling images.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Start/stop containers.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Exposing containers on ports specified in the manifest.</a:t>
            </a:r>
          </a:p>
        </p:txBody>
      </p:sp>
      <p:pic>
        <p:nvPicPr>
          <p:cNvPr id="6" name="Picture 5"/>
          <p:cNvPicPr>
            <a:picLocks noChangeAspect="1"/>
          </p:cNvPicPr>
          <p:nvPr/>
        </p:nvPicPr>
        <p:blipFill>
          <a:blip r:embed="rId3"/>
          <a:stretch>
            <a:fillRect/>
          </a:stretch>
        </p:blipFill>
        <p:spPr>
          <a:xfrm>
            <a:off x="5573349" y="3025140"/>
            <a:ext cx="3234894" cy="1913152"/>
          </a:xfrm>
          <a:prstGeom prst="rect">
            <a:avLst/>
          </a:prstGeom>
        </p:spPr>
      </p:pic>
    </p:spTree>
    <p:extLst>
      <p:ext uri="{BB962C8B-B14F-4D97-AF65-F5344CB8AC3E}">
        <p14:creationId xmlns:p14="http://schemas.microsoft.com/office/powerpoint/2010/main" val="239627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 calcmode="lin" valueType="num">
                                      <p:cBhvr additive="base">
                                        <p:cTn id="1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 calcmode="lin" valueType="num">
                                      <p:cBhvr additive="base">
                                        <p:cTn id="1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3</a:t>
            </a:fld>
            <a:endParaRPr lang="th-TH" altLang="en-US">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id="{D430E60E-1136-4EEF-A96C-E78EFCFBB88C}"/>
              </a:ext>
            </a:extLst>
          </p:cNvPr>
          <p:cNvSpPr>
            <a:spLocks noGrp="1"/>
          </p:cNvSpPr>
          <p:nvPr>
            <p:ph idx="1"/>
          </p:nvPr>
        </p:nvSpPr>
        <p:spPr>
          <a:xfrm>
            <a:off x="567345" y="939216"/>
            <a:ext cx="8179463" cy="4154799"/>
          </a:xfrm>
        </p:spPr>
        <p:style>
          <a:lnRef idx="2">
            <a:schemeClr val="dk1"/>
          </a:lnRef>
          <a:fillRef idx="1">
            <a:schemeClr val="lt1"/>
          </a:fillRef>
          <a:effectRef idx="0">
            <a:schemeClr val="dk1"/>
          </a:effectRef>
          <a:fontRef idx="minor">
            <a:schemeClr val="dk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4FED53B5-86BC-4832-AC9E-B842044A97D9}"/>
              </a:ext>
            </a:extLst>
          </p:cNvPr>
          <p:cNvSpPr/>
          <p:nvPr/>
        </p:nvSpPr>
        <p:spPr>
          <a:xfrm>
            <a:off x="1198410" y="4192995"/>
            <a:ext cx="2210446" cy="400110"/>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defRPr/>
            </a:pPr>
            <a:r>
              <a:rPr lang="en-US" alt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Shikhar Verma</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Rectangle 10">
            <a:extLst>
              <a:ext uri="{FF2B5EF4-FFF2-40B4-BE49-F238E27FC236}">
                <a16:creationId xmlns:a16="http://schemas.microsoft.com/office/drawing/2014/main" id="{99FB459B-A6C3-4486-BFAB-83AD203313C1}"/>
              </a:ext>
            </a:extLst>
          </p:cNvPr>
          <p:cNvSpPr/>
          <p:nvPr/>
        </p:nvSpPr>
        <p:spPr>
          <a:xfrm>
            <a:off x="1286414" y="1383559"/>
            <a:ext cx="2417650"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About Instructor</a:t>
            </a:r>
            <a:endParaRPr lang="en-IN" sz="2400" dirty="0">
              <a:ln w="0"/>
              <a:solidFill>
                <a:schemeClr val="tx1"/>
              </a:solidFill>
              <a:effectLst>
                <a:outerShdw blurRad="38100" dist="19050" dir="2700000" algn="tl" rotWithShape="0">
                  <a:schemeClr val="dk1">
                    <a:alpha val="40000"/>
                  </a:schemeClr>
                </a:outerShdw>
              </a:effectLst>
            </a:endParaRPr>
          </a:p>
        </p:txBody>
      </p:sp>
      <p:sp>
        <p:nvSpPr>
          <p:cNvPr id="12" name="Hexagon 11">
            <a:extLst>
              <a:ext uri="{FF2B5EF4-FFF2-40B4-BE49-F238E27FC236}">
                <a16:creationId xmlns:a16="http://schemas.microsoft.com/office/drawing/2014/main" id="{7D7A937B-187A-4A65-ACC3-231BB79368A7}"/>
              </a:ext>
            </a:extLst>
          </p:cNvPr>
          <p:cNvSpPr/>
          <p:nvPr/>
        </p:nvSpPr>
        <p:spPr>
          <a:xfrm>
            <a:off x="4345451" y="1370013"/>
            <a:ext cx="3789362" cy="715308"/>
          </a:xfrm>
          <a:prstGeom prst="hexagon">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IN" sz="1400" b="1" dirty="0"/>
          </a:p>
          <a:p>
            <a:pPr algn="ctr">
              <a:defRPr/>
            </a:pPr>
            <a:r>
              <a:rPr lang="en-IN" sz="1400" b="1" dirty="0"/>
              <a:t>IT Industry Experience – 15 Years</a:t>
            </a:r>
          </a:p>
          <a:p>
            <a:pPr algn="ctr">
              <a:defRPr/>
            </a:pPr>
            <a:endParaRPr lang="en-IN" sz="1200" dirty="0"/>
          </a:p>
        </p:txBody>
      </p:sp>
      <p:pic>
        <p:nvPicPr>
          <p:cNvPr id="16" name="Picture 15">
            <a:extLst>
              <a:ext uri="{FF2B5EF4-FFF2-40B4-BE49-F238E27FC236}">
                <a16:creationId xmlns:a16="http://schemas.microsoft.com/office/drawing/2014/main" id="{69F3E9DD-3DC3-4E49-B6ED-118DD425612E}"/>
              </a:ext>
            </a:extLst>
          </p:cNvPr>
          <p:cNvPicPr>
            <a:picLocks noChangeAspect="1"/>
          </p:cNvPicPr>
          <p:nvPr/>
        </p:nvPicPr>
        <p:blipFill>
          <a:blip r:embed="rId2"/>
          <a:stretch>
            <a:fillRect/>
          </a:stretch>
        </p:blipFill>
        <p:spPr>
          <a:xfrm>
            <a:off x="1585787" y="2274465"/>
            <a:ext cx="1435693" cy="1543369"/>
          </a:xfrm>
          <a:prstGeom prst="ellipse">
            <a:avLst/>
          </a:prstGeom>
          <a:ln>
            <a:noFill/>
          </a:ln>
          <a:effectLst>
            <a:softEdge rad="112500"/>
          </a:effectLst>
        </p:spPr>
      </p:pic>
      <p:sp>
        <p:nvSpPr>
          <p:cNvPr id="18" name="Hexagon 17">
            <a:extLst>
              <a:ext uri="{FF2B5EF4-FFF2-40B4-BE49-F238E27FC236}">
                <a16:creationId xmlns:a16="http://schemas.microsoft.com/office/drawing/2014/main" id="{685703BA-107F-49E7-B594-C4D4E9FCD80C}"/>
              </a:ext>
            </a:extLst>
          </p:cNvPr>
          <p:cNvSpPr/>
          <p:nvPr/>
        </p:nvSpPr>
        <p:spPr>
          <a:xfrm>
            <a:off x="4381677" y="2597895"/>
            <a:ext cx="3789362" cy="715308"/>
          </a:xfrm>
          <a:prstGeom prst="hexagon">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IN" sz="1400" b="1" dirty="0"/>
          </a:p>
          <a:p>
            <a:pPr algn="ctr">
              <a:defRPr/>
            </a:pPr>
            <a:r>
              <a:rPr lang="en-IN" sz="1400" b="1" dirty="0"/>
              <a:t>Passion – Online Job Oriented Certified Courses</a:t>
            </a:r>
          </a:p>
          <a:p>
            <a:pPr algn="ctr">
              <a:defRPr/>
            </a:pPr>
            <a:endParaRPr lang="en-IN" sz="1200" dirty="0"/>
          </a:p>
        </p:txBody>
      </p:sp>
      <p:sp>
        <p:nvSpPr>
          <p:cNvPr id="19" name="Hexagon 18">
            <a:extLst>
              <a:ext uri="{FF2B5EF4-FFF2-40B4-BE49-F238E27FC236}">
                <a16:creationId xmlns:a16="http://schemas.microsoft.com/office/drawing/2014/main" id="{23C24C5C-742F-42D5-B57A-FE0D1AA46BAC}"/>
              </a:ext>
            </a:extLst>
          </p:cNvPr>
          <p:cNvSpPr/>
          <p:nvPr/>
        </p:nvSpPr>
        <p:spPr>
          <a:xfrm>
            <a:off x="4419600" y="3876829"/>
            <a:ext cx="3789362" cy="715308"/>
          </a:xfrm>
          <a:prstGeom prst="hexagon">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IN" sz="1400" b="1" dirty="0"/>
          </a:p>
          <a:p>
            <a:pPr algn="ctr">
              <a:defRPr/>
            </a:pPr>
            <a:r>
              <a:rPr lang="en-IN" sz="1400" b="1" dirty="0"/>
              <a:t>Teaching Over to 75000 Students</a:t>
            </a:r>
          </a:p>
          <a:p>
            <a:pPr algn="ctr">
              <a:defRPr/>
            </a:pPr>
            <a:endParaRPr lang="en-IN" sz="1200" dirty="0"/>
          </a:p>
        </p:txBody>
      </p:sp>
      <p:pic>
        <p:nvPicPr>
          <p:cNvPr id="13" name="Picture 12"/>
          <p:cNvPicPr>
            <a:picLocks noChangeAspect="1"/>
          </p:cNvPicPr>
          <p:nvPr/>
        </p:nvPicPr>
        <p:blipFill>
          <a:blip r:embed="rId3"/>
          <a:stretch>
            <a:fillRect/>
          </a:stretch>
        </p:blipFill>
        <p:spPr>
          <a:xfrm>
            <a:off x="-76200" y="0"/>
            <a:ext cx="9292590" cy="761688"/>
          </a:xfrm>
          <a:prstGeom prst="rect">
            <a:avLst/>
          </a:prstGeom>
        </p:spPr>
      </p:pic>
    </p:spTree>
    <p:extLst>
      <p:ext uri="{BB962C8B-B14F-4D97-AF65-F5344CB8AC3E}">
        <p14:creationId xmlns:p14="http://schemas.microsoft.com/office/powerpoint/2010/main" val="19509413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1600438"/>
          </a:xfrm>
          <a:prstGeom prst="rect">
            <a:avLst/>
          </a:prstGeom>
        </p:spPr>
        <p:txBody>
          <a:bodyPr wrap="square">
            <a:spAutoFit/>
          </a:bodyPr>
          <a:lstStyle/>
          <a:p>
            <a:pPr marL="285750" indent="-285750">
              <a:buFont typeface="Arial" panose="020B0604020202020204" pitchFamily="34" charset="0"/>
              <a:buChar char="•"/>
            </a:pPr>
            <a:r>
              <a:rPr lang="en-US" b="1" dirty="0" err="1"/>
              <a:t>Kube</a:t>
            </a:r>
            <a:r>
              <a:rPr lang="en-US" b="1" dirty="0"/>
              <a:t>-Proxy</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q"/>
            </a:pPr>
            <a:r>
              <a:rPr lang="en-US" dirty="0"/>
              <a:t>Assign IP to each Pod.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It is required to assign IP addresses to PODs (dynamic).</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Kube</a:t>
            </a:r>
            <a:r>
              <a:rPr lang="en-US" dirty="0"/>
              <a:t>-proxy runs on each node and makes sure that each Pod will get its own unique IP address.</a:t>
            </a:r>
          </a:p>
        </p:txBody>
      </p:sp>
      <p:pic>
        <p:nvPicPr>
          <p:cNvPr id="6" name="Picture 5"/>
          <p:cNvPicPr>
            <a:picLocks noChangeAspect="1"/>
          </p:cNvPicPr>
          <p:nvPr/>
        </p:nvPicPr>
        <p:blipFill>
          <a:blip r:embed="rId3"/>
          <a:stretch>
            <a:fillRect/>
          </a:stretch>
        </p:blipFill>
        <p:spPr>
          <a:xfrm>
            <a:off x="5573349" y="3025140"/>
            <a:ext cx="3234894" cy="1913152"/>
          </a:xfrm>
          <a:prstGeom prst="rect">
            <a:avLst/>
          </a:prstGeom>
        </p:spPr>
      </p:pic>
    </p:spTree>
    <p:extLst>
      <p:ext uri="{BB962C8B-B14F-4D97-AF65-F5344CB8AC3E}">
        <p14:creationId xmlns:p14="http://schemas.microsoft.com/office/powerpoint/2010/main" val="249010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3754874"/>
          </a:xfrm>
          <a:prstGeom prst="rect">
            <a:avLst/>
          </a:prstGeom>
        </p:spPr>
        <p:txBody>
          <a:bodyPr wrap="square">
            <a:spAutoFit/>
          </a:bodyPr>
          <a:lstStyle/>
          <a:p>
            <a:pPr marL="285750" indent="-285750">
              <a:buFont typeface="Arial" panose="020B0604020202020204" pitchFamily="34" charset="0"/>
              <a:buChar char="•"/>
            </a:pPr>
            <a:r>
              <a:rPr lang="en-US" b="1" dirty="0"/>
              <a:t>POD</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q"/>
            </a:pPr>
            <a:r>
              <a:rPr lang="en-US" dirty="0"/>
              <a:t>It is the smallest unit in Kubernetes.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POD is a group of one or more containers that are deployed together</a:t>
            </a:r>
            <a:br>
              <a:rPr lang="en-US" dirty="0"/>
            </a:br>
            <a:r>
              <a:rPr lang="en-US" dirty="0"/>
              <a:t>on the same host.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 Kubernetes cluster has at least one worker node and one master node.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In Kubernetes, the control unit is the POD, not the containers.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There could be one or more containers in a POD that is tightly coupled.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POD always runs on the node, which is controlled by the master and containers can’t be started without the POD.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One POD usually (in ideal condition) contains one container only.</a:t>
            </a:r>
          </a:p>
        </p:txBody>
      </p:sp>
      <p:pic>
        <p:nvPicPr>
          <p:cNvPr id="6" name="Picture 5"/>
          <p:cNvPicPr>
            <a:picLocks noChangeAspect="1"/>
          </p:cNvPicPr>
          <p:nvPr/>
        </p:nvPicPr>
        <p:blipFill>
          <a:blip r:embed="rId3"/>
          <a:stretch>
            <a:fillRect/>
          </a:stretch>
        </p:blipFill>
        <p:spPr>
          <a:xfrm>
            <a:off x="6324600" y="678180"/>
            <a:ext cx="2819400" cy="1667424"/>
          </a:xfrm>
          <a:prstGeom prst="rect">
            <a:avLst/>
          </a:prstGeom>
        </p:spPr>
      </p:pic>
    </p:spTree>
    <p:extLst>
      <p:ext uri="{BB962C8B-B14F-4D97-AF65-F5344CB8AC3E}">
        <p14:creationId xmlns:p14="http://schemas.microsoft.com/office/powerpoint/2010/main" val="151460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 calcmode="lin" valueType="num">
                                      <p:cBhvr additive="base">
                                        <p:cTn id="1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 calcmode="lin" valueType="num">
                                      <p:cBhvr additive="base">
                                        <p:cTn id="23"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anim calcmode="lin" valueType="num">
                                      <p:cBhvr additive="base">
                                        <p:cTn id="2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anim calcmode="lin" valueType="num">
                                      <p:cBhvr additive="base">
                                        <p:cTn id="3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pic>
        <p:nvPicPr>
          <p:cNvPr id="6" name="Picture 5"/>
          <p:cNvPicPr>
            <a:picLocks noChangeAspect="1"/>
          </p:cNvPicPr>
          <p:nvPr/>
        </p:nvPicPr>
        <p:blipFill>
          <a:blip r:embed="rId4"/>
          <a:stretch>
            <a:fillRect/>
          </a:stretch>
        </p:blipFill>
        <p:spPr>
          <a:xfrm>
            <a:off x="72453" y="830291"/>
            <a:ext cx="8647539" cy="3787429"/>
          </a:xfrm>
          <a:prstGeom prst="rect">
            <a:avLst/>
          </a:prstGeom>
        </p:spPr>
      </p:pic>
    </p:spTree>
    <p:extLst>
      <p:ext uri="{BB962C8B-B14F-4D97-AF65-F5344CB8AC3E}">
        <p14:creationId xmlns:p14="http://schemas.microsoft.com/office/powerpoint/2010/main" val="304768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373380" y="881452"/>
            <a:ext cx="8267700" cy="523220"/>
          </a:xfrm>
          <a:prstGeom prst="rect">
            <a:avLst/>
          </a:prstGeom>
        </p:spPr>
        <p:txBody>
          <a:bodyPr wrap="square">
            <a:spAutoFit/>
          </a:bodyPr>
          <a:lstStyle/>
          <a:p>
            <a:pPr marL="285750" indent="-285750">
              <a:buFont typeface="Arial" panose="020B0604020202020204" pitchFamily="34" charset="0"/>
              <a:buChar char="•"/>
            </a:pPr>
            <a:r>
              <a:rPr lang="en-US" b="1" dirty="0"/>
              <a:t>Setup Kubernetes Master and Worker Node on AWS</a:t>
            </a:r>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3"/>
          <a:stretch>
            <a:fillRect/>
          </a:stretch>
        </p:blipFill>
        <p:spPr>
          <a:xfrm>
            <a:off x="1905000" y="1297992"/>
            <a:ext cx="6023610" cy="3540708"/>
          </a:xfrm>
          <a:prstGeom prst="rect">
            <a:avLst/>
          </a:prstGeom>
        </p:spPr>
      </p:pic>
    </p:spTree>
    <p:extLst>
      <p:ext uri="{BB962C8B-B14F-4D97-AF65-F5344CB8AC3E}">
        <p14:creationId xmlns:p14="http://schemas.microsoft.com/office/powerpoint/2010/main" val="260421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1815882"/>
          </a:xfrm>
          <a:prstGeom prst="rect">
            <a:avLst/>
          </a:prstGeom>
        </p:spPr>
        <p:txBody>
          <a:bodyPr wrap="square">
            <a:spAutoFit/>
          </a:bodyPr>
          <a:lstStyle/>
          <a:p>
            <a:pPr marL="285750" indent="-285750">
              <a:buFont typeface="Arial" panose="020B0604020202020204" pitchFamily="34" charset="0"/>
              <a:buChar char="•"/>
            </a:pPr>
            <a:r>
              <a:rPr lang="en-US" b="1" dirty="0"/>
              <a:t>Types of Kubernetes Cluster</a:t>
            </a:r>
          </a:p>
          <a:p>
            <a:pPr marL="285750" indent="-285750">
              <a:buFont typeface="Arial" panose="020B0604020202020204" pitchFamily="34" charset="0"/>
              <a:buChar char="•"/>
            </a:pPr>
            <a:endParaRPr lang="en-US" b="1" dirty="0"/>
          </a:p>
          <a:p>
            <a:pPr marL="285750" indent="-285750">
              <a:buFont typeface="Wingdings" panose="05000000000000000000" pitchFamily="2" charset="2"/>
              <a:buChar char="Ø"/>
            </a:pPr>
            <a:r>
              <a:rPr lang="en-US" dirty="0"/>
              <a:t>All-in-one (Single Node Cluster).</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Single-Node </a:t>
            </a:r>
            <a:r>
              <a:rPr lang="en-US" dirty="0" err="1"/>
              <a:t>etcd</a:t>
            </a:r>
            <a:r>
              <a:rPr lang="en-US" dirty="0"/>
              <a:t>, Single-master and Multi-worker Node Cluster.</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Single-Node </a:t>
            </a:r>
            <a:r>
              <a:rPr lang="en-US" dirty="0" err="1"/>
              <a:t>etcd</a:t>
            </a:r>
            <a:r>
              <a:rPr lang="en-US" dirty="0"/>
              <a:t>, Multi-master and Multi-worker Node Cluster. </a:t>
            </a:r>
          </a:p>
          <a:p>
            <a:pPr marL="285750" indent="-285750">
              <a:buFont typeface="Wingdings" panose="05000000000000000000" pitchFamily="2" charset="2"/>
              <a:buChar char="Ø"/>
            </a:pPr>
            <a:endParaRPr lang="en-US" b="1" dirty="0"/>
          </a:p>
        </p:txBody>
      </p:sp>
    </p:spTree>
    <p:extLst>
      <p:ext uri="{BB962C8B-B14F-4D97-AF65-F5344CB8AC3E}">
        <p14:creationId xmlns:p14="http://schemas.microsoft.com/office/powerpoint/2010/main" val="121953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954107"/>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err="1"/>
              <a:t>Minikube</a:t>
            </a:r>
            <a:r>
              <a:rPr lang="en-US" b="1" dirty="0"/>
              <a:t> – </a:t>
            </a:r>
            <a:r>
              <a:rPr lang="en-US" dirty="0"/>
              <a:t>It is a tool that lets you run Kubernetes locally. </a:t>
            </a:r>
            <a:r>
              <a:rPr lang="en-US" dirty="0" err="1"/>
              <a:t>minikube</a:t>
            </a:r>
            <a:r>
              <a:rPr lang="en-US" dirty="0"/>
              <a:t> runs an all-in-one or a multi-node local Kubernetes cluster on your personal computer (including Windows, </a:t>
            </a:r>
            <a:r>
              <a:rPr lang="en-US" dirty="0" err="1"/>
              <a:t>macOS</a:t>
            </a:r>
            <a:r>
              <a:rPr lang="en-US" dirty="0"/>
              <a:t> and Linux PCs) so that you can try out Kubernetes, or for daily development work.</a:t>
            </a:r>
          </a:p>
        </p:txBody>
      </p:sp>
    </p:spTree>
    <p:extLst>
      <p:ext uri="{BB962C8B-B14F-4D97-AF65-F5344CB8AC3E}">
        <p14:creationId xmlns:p14="http://schemas.microsoft.com/office/powerpoint/2010/main" val="43580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523220"/>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Kubernetes annotations </a:t>
            </a:r>
            <a:r>
              <a:rPr lang="en-US" dirty="0"/>
              <a:t>are the second way of attaching metadata to the Kubernetes resources. </a:t>
            </a:r>
          </a:p>
        </p:txBody>
      </p:sp>
    </p:spTree>
    <p:extLst>
      <p:ext uri="{BB962C8B-B14F-4D97-AF65-F5344CB8AC3E}">
        <p14:creationId xmlns:p14="http://schemas.microsoft.com/office/powerpoint/2010/main" val="875462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1815882"/>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Labels and Selectors</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Labels are key/value pairs that are attached to objects, such as pods.</a:t>
            </a:r>
          </a:p>
          <a:p>
            <a:pPr marL="285750" indent="-285750">
              <a:buFont typeface="Wingdings" panose="05000000000000000000" pitchFamily="2" charset="2"/>
              <a:buChar char="§"/>
            </a:pPr>
            <a:r>
              <a:rPr lang="en-US" dirty="0"/>
              <a:t>Labels are the mechanism, which can be used to organize Kubernetes objects.</a:t>
            </a:r>
          </a:p>
          <a:p>
            <a:pPr marL="285750" indent="-285750">
              <a:buFont typeface="Wingdings" panose="05000000000000000000" pitchFamily="2" charset="2"/>
              <a:buChar char="§"/>
            </a:pPr>
            <a:r>
              <a:rPr lang="en-US" dirty="0"/>
              <a:t>Labels are similar to tags in AWS or </a:t>
            </a:r>
            <a:r>
              <a:rPr lang="en-US" dirty="0" err="1"/>
              <a:t>git</a:t>
            </a:r>
            <a:r>
              <a:rPr lang="en-US" dirty="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pic>
        <p:nvPicPr>
          <p:cNvPr id="2" name="Picture 1"/>
          <p:cNvPicPr>
            <a:picLocks noChangeAspect="1"/>
          </p:cNvPicPr>
          <p:nvPr/>
        </p:nvPicPr>
        <p:blipFill>
          <a:blip r:embed="rId3"/>
          <a:stretch>
            <a:fillRect/>
          </a:stretch>
        </p:blipFill>
        <p:spPr>
          <a:xfrm>
            <a:off x="1517332" y="2371646"/>
            <a:ext cx="6257925" cy="2520394"/>
          </a:xfrm>
          <a:prstGeom prst="rect">
            <a:avLst/>
          </a:prstGeom>
        </p:spPr>
      </p:pic>
    </p:spTree>
    <p:extLst>
      <p:ext uri="{BB962C8B-B14F-4D97-AF65-F5344CB8AC3E}">
        <p14:creationId xmlns:p14="http://schemas.microsoft.com/office/powerpoint/2010/main" val="256831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 calcmode="lin" valueType="num">
                                      <p:cBhvr additive="base">
                                        <p:cTn id="1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3323987"/>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Labels and Selectors</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err="1"/>
              <a:t>kubectl</a:t>
            </a:r>
            <a:r>
              <a:rPr lang="en-US" dirty="0"/>
              <a:t> apply -f &lt;</a:t>
            </a:r>
            <a:r>
              <a:rPr lang="en-US" dirty="0" err="1"/>
              <a:t>pod.yml</a:t>
            </a:r>
            <a:r>
              <a:rPr lang="en-US" dirty="0"/>
              <a:t>&gt;</a:t>
            </a:r>
          </a:p>
          <a:p>
            <a:pPr marL="285750" indent="-285750">
              <a:buFont typeface="Wingdings" panose="05000000000000000000" pitchFamily="2" charset="2"/>
              <a:buChar char="§"/>
            </a:pPr>
            <a:r>
              <a:rPr lang="en-US" dirty="0" err="1"/>
              <a:t>kubectl</a:t>
            </a:r>
            <a:r>
              <a:rPr lang="en-US" dirty="0"/>
              <a:t> get pods --show-labels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a:t>kubectl</a:t>
            </a:r>
            <a:r>
              <a:rPr lang="en-US" dirty="0"/>
              <a:t> label pods </a:t>
            </a:r>
            <a:r>
              <a:rPr lang="en-US" dirty="0" err="1"/>
              <a:t>labeltestpod</a:t>
            </a:r>
            <a:r>
              <a:rPr lang="en-US" dirty="0"/>
              <a:t> Company=</a:t>
            </a:r>
            <a:r>
              <a:rPr lang="en-US" dirty="0" err="1"/>
              <a:t>Techstart</a:t>
            </a:r>
            <a:endParaRPr lang="en-US" dirty="0"/>
          </a:p>
          <a:p>
            <a:pPr marL="285750" indent="-285750">
              <a:buFont typeface="Wingdings" panose="05000000000000000000" pitchFamily="2" charset="2"/>
              <a:buChar char="§"/>
            </a:pPr>
            <a:r>
              <a:rPr lang="en-US" dirty="0" err="1"/>
              <a:t>kubectl</a:t>
            </a:r>
            <a:r>
              <a:rPr lang="en-US" dirty="0"/>
              <a:t> get pods --show-labels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Now, list pods matching a label</a:t>
            </a:r>
          </a:p>
          <a:p>
            <a:pPr marL="285750" indent="-285750">
              <a:buFont typeface="Wingdings" panose="05000000000000000000" pitchFamily="2" charset="2"/>
              <a:buChar char="§"/>
            </a:pPr>
            <a:r>
              <a:rPr lang="en-US" dirty="0" err="1"/>
              <a:t>kubectl</a:t>
            </a:r>
            <a:r>
              <a:rPr lang="en-US" dirty="0"/>
              <a:t> get pods -l </a:t>
            </a:r>
            <a:r>
              <a:rPr lang="en-US" dirty="0" err="1"/>
              <a:t>env</a:t>
            </a:r>
            <a:r>
              <a:rPr lang="en-US" dirty="0"/>
              <a:t>=develop</a:t>
            </a:r>
          </a:p>
          <a:p>
            <a:pPr marL="285750" indent="-285750">
              <a:buFont typeface="Wingdings" panose="05000000000000000000" pitchFamily="2" charset="2"/>
              <a:buChar char="§"/>
            </a:pPr>
            <a:r>
              <a:rPr lang="en-US" dirty="0" err="1"/>
              <a:t>kubectl</a:t>
            </a:r>
            <a:r>
              <a:rPr lang="en-US" dirty="0"/>
              <a:t> get pods -l </a:t>
            </a:r>
            <a:r>
              <a:rPr lang="en-US" dirty="0" err="1"/>
              <a:t>env</a:t>
            </a:r>
            <a:r>
              <a:rPr lang="en-US" dirty="0"/>
              <a:t>!=develop</a:t>
            </a:r>
          </a:p>
          <a:p>
            <a:pPr marL="285750" indent="-285750">
              <a:buFont typeface="Wingdings" panose="05000000000000000000" pitchFamily="2" charset="2"/>
              <a:buChar char="§"/>
            </a:pPr>
            <a:r>
              <a:rPr lang="en-US" dirty="0" err="1"/>
              <a:t>kubectl</a:t>
            </a:r>
            <a:r>
              <a:rPr lang="en-US" dirty="0"/>
              <a:t> delete pod -l </a:t>
            </a:r>
            <a:r>
              <a:rPr lang="en-US" dirty="0" err="1"/>
              <a:t>env</a:t>
            </a:r>
            <a:r>
              <a:rPr lang="en-US" dirty="0"/>
              <a:t>!=develop</a:t>
            </a:r>
          </a:p>
          <a:p>
            <a:pPr marL="285750" indent="-285750">
              <a:buFont typeface="Wingdings" panose="05000000000000000000" pitchFamily="2" charset="2"/>
              <a:buChar char="§"/>
            </a:pPr>
            <a:r>
              <a:rPr lang="en-US" dirty="0" err="1"/>
              <a:t>kubectl</a:t>
            </a:r>
            <a:r>
              <a:rPr lang="en-US" dirty="0"/>
              <a:t> get pods</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09569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additive="base">
                                        <p:cTn id="1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 calcmode="lin" valueType="num">
                                      <p:cBhvr additive="base">
                                        <p:cTn id="2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additive="base">
                                        <p:cTn id="2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anim calcmode="lin" valueType="num">
                                      <p:cBhvr additive="base">
                                        <p:cTn id="2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 calcmode="lin" valueType="num">
                                      <p:cBhvr additive="base">
                                        <p:cTn id="33"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 calcmode="lin" valueType="num">
                                      <p:cBhvr additive="base">
                                        <p:cTn id="3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 calcmode="lin" valueType="num">
                                      <p:cBhvr additive="base">
                                        <p:cTn id="4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anim calcmode="lin" valueType="num">
                                      <p:cBhvr additive="base">
                                        <p:cTn id="4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3970318"/>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Labels and Selectors</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Once labels are attached to an object, we would need filters to narrow down and these are called as Label selectors.</a:t>
            </a:r>
          </a:p>
          <a:p>
            <a:pPr marL="285750" indent="-285750">
              <a:buFont typeface="Wingdings" panose="05000000000000000000" pitchFamily="2" charset="2"/>
              <a:buChar char="§"/>
            </a:pPr>
            <a:r>
              <a:rPr lang="en-US" dirty="0"/>
              <a:t>The </a:t>
            </a:r>
            <a:r>
              <a:rPr lang="en-US" dirty="0" err="1"/>
              <a:t>Api</a:t>
            </a:r>
            <a:r>
              <a:rPr lang="en-US" dirty="0"/>
              <a:t> currently supports two types of Selectors - Equality </a:t>
            </a:r>
            <a:r>
              <a:rPr lang="en-US" dirty="0" err="1"/>
              <a:t>Bsaed</a:t>
            </a:r>
            <a:r>
              <a:rPr lang="en-US" dirty="0"/>
              <a:t> and Set Based.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Ø"/>
            </a:pPr>
            <a:r>
              <a:rPr lang="en-US" dirty="0"/>
              <a:t>Equality Based: ( =,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Ø"/>
            </a:pPr>
            <a:r>
              <a:rPr lang="en-US" dirty="0"/>
              <a:t>Set Based: ( in, </a:t>
            </a:r>
            <a:r>
              <a:rPr lang="en-US" dirty="0" err="1"/>
              <a:t>notin</a:t>
            </a:r>
            <a:r>
              <a:rPr lang="en-US" dirty="0"/>
              <a:t> and exists)</a:t>
            </a:r>
            <a:br>
              <a:rPr lang="en-US" dirty="0"/>
            </a:br>
            <a:r>
              <a:rPr lang="en-US" dirty="0" err="1"/>
              <a:t>env</a:t>
            </a:r>
            <a:r>
              <a:rPr lang="en-US" dirty="0"/>
              <a:t> in (production, </a:t>
            </a:r>
            <a:r>
              <a:rPr lang="en-US" dirty="0" err="1"/>
              <a:t>dev</a:t>
            </a:r>
            <a:r>
              <a:rPr lang="en-US" dirty="0"/>
              <a:t>)</a:t>
            </a:r>
            <a:br>
              <a:rPr lang="en-US" dirty="0"/>
            </a:br>
            <a:r>
              <a:rPr lang="en-US" dirty="0" err="1"/>
              <a:t>env</a:t>
            </a:r>
            <a:r>
              <a:rPr lang="en-US" dirty="0"/>
              <a:t> </a:t>
            </a:r>
            <a:r>
              <a:rPr lang="en-US" dirty="0" err="1"/>
              <a:t>notin</a:t>
            </a:r>
            <a:r>
              <a:rPr lang="en-US" dirty="0"/>
              <a:t> ( class1, class2)</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For Examples: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a:t>kubectl</a:t>
            </a:r>
            <a:r>
              <a:rPr lang="en-US" dirty="0"/>
              <a:t> get pods -l '</a:t>
            </a:r>
            <a:r>
              <a:rPr lang="en-US" dirty="0" err="1"/>
              <a:t>env</a:t>
            </a:r>
            <a:r>
              <a:rPr lang="en-US" dirty="0"/>
              <a:t> in (</a:t>
            </a:r>
            <a:r>
              <a:rPr lang="en-US" dirty="0" err="1"/>
              <a:t>dev</a:t>
            </a:r>
            <a:r>
              <a:rPr lang="en-US" dirty="0"/>
              <a:t>, testing)'</a:t>
            </a:r>
          </a:p>
          <a:p>
            <a:pPr marL="285750" indent="-285750">
              <a:buFont typeface="Wingdings" panose="05000000000000000000" pitchFamily="2" charset="2"/>
              <a:buChar char="§"/>
            </a:pPr>
            <a:r>
              <a:rPr lang="en-US" dirty="0" err="1"/>
              <a:t>kubectl</a:t>
            </a:r>
            <a:r>
              <a:rPr lang="en-US" dirty="0"/>
              <a:t> get pods -l '</a:t>
            </a:r>
            <a:r>
              <a:rPr lang="en-US" dirty="0" err="1"/>
              <a:t>env</a:t>
            </a:r>
            <a:r>
              <a:rPr lang="en-US" dirty="0"/>
              <a:t> </a:t>
            </a:r>
            <a:r>
              <a:rPr lang="en-US" dirty="0" err="1"/>
              <a:t>notin</a:t>
            </a:r>
            <a:r>
              <a:rPr lang="en-US" dirty="0"/>
              <a:t> (</a:t>
            </a:r>
            <a:r>
              <a:rPr lang="en-US" dirty="0" err="1"/>
              <a:t>dev</a:t>
            </a:r>
            <a:r>
              <a:rPr lang="en-US" dirty="0"/>
              <a:t>, testing)'</a:t>
            </a:r>
          </a:p>
          <a:p>
            <a:pPr marL="285750" indent="-285750">
              <a:buFont typeface="Wingdings" panose="05000000000000000000" pitchFamily="2" charset="2"/>
              <a:buChar char="§"/>
            </a:pPr>
            <a:r>
              <a:rPr lang="en-US" dirty="0" err="1"/>
              <a:t>kubectl</a:t>
            </a:r>
            <a:r>
              <a:rPr lang="en-US" dirty="0"/>
              <a:t> get pods -l class=pods, Company=</a:t>
            </a:r>
            <a:r>
              <a:rPr lang="en-US" dirty="0" err="1"/>
              <a:t>Techstart</a:t>
            </a:r>
            <a:endParaRPr lang="en-US" dirty="0"/>
          </a:p>
        </p:txBody>
      </p:sp>
    </p:spTree>
    <p:extLst>
      <p:ext uri="{BB962C8B-B14F-4D97-AF65-F5344CB8AC3E}">
        <p14:creationId xmlns:p14="http://schemas.microsoft.com/office/powerpoint/2010/main" val="286805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 calcmode="lin" valueType="num">
                                      <p:cBhvr additive="base">
                                        <p:cTn id="1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anim calcmode="lin" valueType="num">
                                      <p:cBhvr additive="base">
                                        <p:cTn id="2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anim calcmode="lin" valueType="num">
                                      <p:cBhvr additive="base">
                                        <p:cTn id="2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anim calcmode="lin" valueType="num">
                                      <p:cBhvr additive="base">
                                        <p:cTn id="33"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anim calcmode="lin" valueType="num">
                                      <p:cBhvr additive="base">
                                        <p:cTn id="37"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anim calcmode="lin" valueType="num">
                                      <p:cBhvr additive="base">
                                        <p:cTn id="4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FA6A714-500E-4E0E-9500-3F64EDF3A95D}"/>
              </a:ext>
            </a:extLst>
          </p:cNvPr>
          <p:cNvSpPr>
            <a:spLocks noGrp="1" noChangeArrowheads="1"/>
          </p:cNvSpPr>
          <p:nvPr>
            <p:ph type="title"/>
          </p:nvPr>
        </p:nvSpPr>
        <p:spPr>
          <a:xfrm>
            <a:off x="1370013" y="227013"/>
            <a:ext cx="7313612" cy="1143000"/>
          </a:xfrm>
        </p:spPr>
        <p:txBody>
          <a:bodyPr/>
          <a:lstStyle/>
          <a:p>
            <a:pPr eaLnBrk="1" fontAlgn="auto" hangingPunct="1">
              <a:spcAft>
                <a:spcPts val="0"/>
              </a:spcAft>
              <a:defRPr/>
            </a:pPr>
            <a:r>
              <a:rPr lang="en-US" altLang="en-US" sz="2800" dirty="0"/>
              <a:t>   	</a:t>
            </a:r>
            <a:br>
              <a:rPr lang="en-US" altLang="en-US" sz="2800" dirty="0"/>
            </a:br>
            <a:endParaRPr lang="th-TH" altLang="en-US" sz="2800" dirty="0"/>
          </a:p>
        </p:txBody>
      </p:sp>
      <p:sp>
        <p:nvSpPr>
          <p:cNvPr id="10243" name="Slide Number Placeholder 5">
            <a:extLst>
              <a:ext uri="{FF2B5EF4-FFF2-40B4-BE49-F238E27FC236}">
                <a16:creationId xmlns:a16="http://schemas.microsoft.com/office/drawing/2014/main" id="{E5289DC4-8E10-4F5C-8CA6-B50FE08BF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D4533D08-3D19-4B75-B2DC-4131F651020F}" type="slidenum">
              <a:rPr lang="en-US" altLang="en-US" smtClean="0">
                <a:latin typeface="Verdana" panose="020B0604030504040204" pitchFamily="34" charset="0"/>
                <a:ea typeface="Angsana New" panose="02020603050405020304" pitchFamily="18" charset="-34"/>
              </a:rPr>
              <a:pPr fontAlgn="base">
                <a:spcBef>
                  <a:spcPct val="0"/>
                </a:spcBef>
                <a:spcAft>
                  <a:spcPct val="0"/>
                </a:spcAft>
              </a:pPr>
              <a:t>4</a:t>
            </a:fld>
            <a:endParaRPr lang="th-TH" altLang="en-US">
              <a:latin typeface="Verdana" panose="020B0604030504040204" pitchFamily="34" charset="0"/>
              <a:ea typeface="Angsana New" panose="02020603050405020304" pitchFamily="18" charset="-34"/>
            </a:endParaRPr>
          </a:p>
        </p:txBody>
      </p:sp>
      <p:sp>
        <p:nvSpPr>
          <p:cNvPr id="9" name="Content Placeholder 1">
            <a:extLst>
              <a:ext uri="{FF2B5EF4-FFF2-40B4-BE49-F238E27FC236}">
                <a16:creationId xmlns:a16="http://schemas.microsoft.com/office/drawing/2014/main" id="{D430E60E-1136-4EEF-A96C-E78EFCFBB88C}"/>
              </a:ext>
            </a:extLst>
          </p:cNvPr>
          <p:cNvSpPr>
            <a:spLocks noGrp="1"/>
          </p:cNvSpPr>
          <p:nvPr>
            <p:ph idx="1"/>
          </p:nvPr>
        </p:nvSpPr>
        <p:spPr>
          <a:xfrm>
            <a:off x="1066800" y="994613"/>
            <a:ext cx="7645400" cy="3786938"/>
          </a:xfrm>
        </p:spPr>
        <p:style>
          <a:lnRef idx="1">
            <a:schemeClr val="accent3"/>
          </a:lnRef>
          <a:fillRef idx="3">
            <a:schemeClr val="accent3"/>
          </a:fillRef>
          <a:effectRef idx="2">
            <a:schemeClr val="accent3"/>
          </a:effectRef>
          <a:fontRef idx="minor">
            <a:schemeClr val="lt1"/>
          </a:fontRef>
        </p:style>
        <p:txBody>
          <a:bodyPr rtlCol="0">
            <a:noAutofit/>
          </a:bodyPr>
          <a:lstStyle/>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marL="0" indent="0" eaLnBrk="1" fontAlgn="auto" hangingPunct="1">
              <a:spcAft>
                <a:spcPts val="0"/>
              </a:spcAft>
              <a:buFont typeface="Arial" panose="020B0604020202020204" pitchFamily="34" charset="0"/>
              <a:buNone/>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4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a:p>
            <a:pPr eaLnBrk="1" fontAlgn="auto" hangingPunct="1">
              <a:spcAft>
                <a:spcPts val="0"/>
              </a:spcAft>
              <a:buFont typeface="Wingdings" panose="05000000000000000000" pitchFamily="2" charset="2"/>
              <a:buChar char="q"/>
              <a:defRPr/>
            </a:pPr>
            <a:endParaRPr lang="en-US" altLang="en-US" sz="1200" b="1"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99FB459B-A6C3-4486-BFAB-83AD203313C1}"/>
              </a:ext>
            </a:extLst>
          </p:cNvPr>
          <p:cNvSpPr/>
          <p:nvPr/>
        </p:nvSpPr>
        <p:spPr>
          <a:xfrm>
            <a:off x="1239634" y="1166092"/>
            <a:ext cx="2056525" cy="461665"/>
          </a:xfrm>
          <a:prstGeom prst="rect">
            <a:avLst/>
          </a:prstGeom>
          <a:ln/>
          <a:effectLst>
            <a:glow rad="635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egoe UI" panose="020B0502040204020203" pitchFamily="34" charset="0"/>
                <a:cs typeface="Segoe UI" panose="020B0502040204020203" pitchFamily="34" charset="0"/>
              </a:rPr>
              <a:t>Prerequisites</a:t>
            </a:r>
            <a:endPar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Hexagon 11">
            <a:extLst>
              <a:ext uri="{FF2B5EF4-FFF2-40B4-BE49-F238E27FC236}">
                <a16:creationId xmlns:a16="http://schemas.microsoft.com/office/drawing/2014/main" id="{7D7A937B-187A-4A65-ACC3-231BB79368A7}"/>
              </a:ext>
            </a:extLst>
          </p:cNvPr>
          <p:cNvSpPr/>
          <p:nvPr/>
        </p:nvSpPr>
        <p:spPr>
          <a:xfrm>
            <a:off x="1257123" y="1858743"/>
            <a:ext cx="5524677" cy="713007"/>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marL="171450" indent="-171450">
              <a:buFont typeface="Wingdings" panose="05000000000000000000" pitchFamily="2" charset="2"/>
              <a:buChar char="§"/>
              <a:defRPr/>
            </a:pPr>
            <a:r>
              <a:rPr lang="en-US" sz="1200" b="1" dirty="0"/>
              <a:t>PC or Laptop with internet Connection</a:t>
            </a:r>
            <a:endParaRPr lang="en-IN" sz="1200" b="1" dirty="0"/>
          </a:p>
        </p:txBody>
      </p:sp>
      <p:pic>
        <p:nvPicPr>
          <p:cNvPr id="16" name="Picture 15">
            <a:extLst>
              <a:ext uri="{FF2B5EF4-FFF2-40B4-BE49-F238E27FC236}">
                <a16:creationId xmlns:a16="http://schemas.microsoft.com/office/drawing/2014/main" id="{69F3E9DD-3DC3-4E49-B6ED-118DD425612E}"/>
              </a:ext>
            </a:extLst>
          </p:cNvPr>
          <p:cNvPicPr>
            <a:picLocks noChangeAspect="1"/>
          </p:cNvPicPr>
          <p:nvPr/>
        </p:nvPicPr>
        <p:blipFill>
          <a:blip r:embed="rId2"/>
          <a:stretch>
            <a:fillRect/>
          </a:stretch>
        </p:blipFill>
        <p:spPr>
          <a:xfrm>
            <a:off x="571500" y="4587461"/>
            <a:ext cx="533400" cy="573405"/>
          </a:xfrm>
          <a:prstGeom prst="ellipse">
            <a:avLst/>
          </a:prstGeom>
          <a:ln>
            <a:noFill/>
          </a:ln>
          <a:effectLst>
            <a:softEdge rad="112500"/>
          </a:effectLst>
        </p:spPr>
      </p:pic>
      <p:pic>
        <p:nvPicPr>
          <p:cNvPr id="14" name="Picture 13">
            <a:extLst>
              <a:ext uri="{FF2B5EF4-FFF2-40B4-BE49-F238E27FC236}">
                <a16:creationId xmlns:a16="http://schemas.microsoft.com/office/drawing/2014/main" id="{4AF7FF21-680C-486D-90CC-938C01CB9B29}"/>
              </a:ext>
            </a:extLst>
          </p:cNvPr>
          <p:cNvPicPr>
            <a:picLocks noChangeAspect="1"/>
          </p:cNvPicPr>
          <p:nvPr/>
        </p:nvPicPr>
        <p:blipFill>
          <a:blip r:embed="rId3"/>
          <a:stretch>
            <a:fillRect/>
          </a:stretch>
        </p:blipFill>
        <p:spPr>
          <a:xfrm>
            <a:off x="1104900" y="4802683"/>
            <a:ext cx="453972" cy="258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Hexagon 14">
            <a:extLst>
              <a:ext uri="{FF2B5EF4-FFF2-40B4-BE49-F238E27FC236}">
                <a16:creationId xmlns:a16="http://schemas.microsoft.com/office/drawing/2014/main" id="{E89CA757-C906-47B9-8A87-8D1CB41630FA}"/>
              </a:ext>
            </a:extLst>
          </p:cNvPr>
          <p:cNvSpPr/>
          <p:nvPr/>
        </p:nvSpPr>
        <p:spPr>
          <a:xfrm>
            <a:off x="1255874" y="2751538"/>
            <a:ext cx="5524677" cy="617883"/>
          </a:xfrm>
          <a:prstGeom prst="hexagon">
            <a:avLst/>
          </a:prstGeom>
        </p:spPr>
        <p:style>
          <a:lnRef idx="3">
            <a:schemeClr val="lt1"/>
          </a:lnRef>
          <a:fillRef idx="1">
            <a:schemeClr val="accent4"/>
          </a:fillRef>
          <a:effectRef idx="1">
            <a:schemeClr val="accent4"/>
          </a:effectRef>
          <a:fontRef idx="minor">
            <a:schemeClr val="lt1"/>
          </a:fontRef>
        </p:style>
        <p:txBody>
          <a:bodyPr anchor="ctr"/>
          <a:lstStyle/>
          <a:p>
            <a:pPr marL="171450" indent="-171450">
              <a:buFont typeface="Wingdings" panose="05000000000000000000" pitchFamily="2" charset="2"/>
              <a:buChar char="§"/>
            </a:pPr>
            <a:r>
              <a:rPr lang="en-US" sz="1200" b="1" dirty="0"/>
              <a:t>Must have one AWS Free Tier Account</a:t>
            </a:r>
          </a:p>
        </p:txBody>
      </p:sp>
      <p:sp>
        <p:nvSpPr>
          <p:cNvPr id="13" name="Hexagon 12">
            <a:extLst>
              <a:ext uri="{FF2B5EF4-FFF2-40B4-BE49-F238E27FC236}">
                <a16:creationId xmlns:a16="http://schemas.microsoft.com/office/drawing/2014/main" id="{B10CC0ED-9563-4F81-A2D5-428170EF0497}"/>
              </a:ext>
            </a:extLst>
          </p:cNvPr>
          <p:cNvSpPr/>
          <p:nvPr/>
        </p:nvSpPr>
        <p:spPr>
          <a:xfrm>
            <a:off x="1311391" y="3695531"/>
            <a:ext cx="5524677" cy="617883"/>
          </a:xfrm>
          <a:prstGeom prst="hexagon">
            <a:avLst/>
          </a:prstGeom>
        </p:spPr>
        <p:style>
          <a:lnRef idx="3">
            <a:schemeClr val="lt1"/>
          </a:lnRef>
          <a:fillRef idx="1">
            <a:schemeClr val="accent5"/>
          </a:fillRef>
          <a:effectRef idx="1">
            <a:schemeClr val="accent5"/>
          </a:effectRef>
          <a:fontRef idx="minor">
            <a:schemeClr val="lt1"/>
          </a:fontRef>
        </p:style>
        <p:txBody>
          <a:bodyPr anchor="ctr"/>
          <a:lstStyle/>
          <a:p>
            <a:pPr marL="171450" indent="-171450">
              <a:buFont typeface="Wingdings" panose="05000000000000000000" pitchFamily="2" charset="2"/>
              <a:buChar char="§"/>
            </a:pPr>
            <a:r>
              <a:rPr lang="en-US" sz="1200" b="1" dirty="0"/>
              <a:t>Motivation to Learn </a:t>
            </a:r>
            <a:r>
              <a:rPr lang="en-US" sz="1200" b="1" dirty="0" err="1"/>
              <a:t>Docker</a:t>
            </a:r>
            <a:r>
              <a:rPr lang="en-US" sz="1200" b="1" dirty="0"/>
              <a:t>, Kubernetes, DevOps </a:t>
            </a:r>
          </a:p>
        </p:txBody>
      </p:sp>
      <p:pic>
        <p:nvPicPr>
          <p:cNvPr id="17" name="Picture 16"/>
          <p:cNvPicPr>
            <a:picLocks noChangeAspect="1"/>
          </p:cNvPicPr>
          <p:nvPr/>
        </p:nvPicPr>
        <p:blipFill>
          <a:blip r:embed="rId4"/>
          <a:stretch>
            <a:fillRect/>
          </a:stretch>
        </p:blipFill>
        <p:spPr>
          <a:xfrm>
            <a:off x="-76200" y="0"/>
            <a:ext cx="9292590" cy="761688"/>
          </a:xfrm>
          <a:prstGeom prst="rect">
            <a:avLst/>
          </a:prstGeom>
        </p:spPr>
      </p:pic>
    </p:spTree>
    <p:extLst>
      <p:ext uri="{BB962C8B-B14F-4D97-AF65-F5344CB8AC3E}">
        <p14:creationId xmlns:p14="http://schemas.microsoft.com/office/powerpoint/2010/main" val="14053406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3754874"/>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Node Selectors</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Node Selector is used to specify the nodes into which a POD can be scheduled. i.e.</a:t>
            </a:r>
            <a:br>
              <a:rPr lang="en-US" dirty="0"/>
            </a:br>
            <a:r>
              <a:rPr lang="en-US" dirty="0"/>
              <a:t>You can tell a pod to run on a particular node.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Generally, such constraints are unnecessary, as the scheduler will automatically do a reasonable placement, but in certain circumstances, we might need it.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We can use labels to tag nodes as well.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When the nodes are tagged, you can use the label selectors to specify the pods to run only on specific nodes.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First, we will assign labels to the nodes.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Then use the node selector for the pod configuration.</a:t>
            </a:r>
          </a:p>
        </p:txBody>
      </p:sp>
    </p:spTree>
    <p:extLst>
      <p:ext uri="{BB962C8B-B14F-4D97-AF65-F5344CB8AC3E}">
        <p14:creationId xmlns:p14="http://schemas.microsoft.com/office/powerpoint/2010/main" val="49374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 calcmode="lin" valueType="num">
                                      <p:cBhvr additive="base">
                                        <p:cTn id="1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 calcmode="lin" valueType="num">
                                      <p:cBhvr additive="base">
                                        <p:cTn id="1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anim calcmode="lin" valueType="num">
                                      <p:cBhvr additive="base">
                                        <p:cTn id="1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anim calcmode="lin" valueType="num">
                                      <p:cBhvr additive="base">
                                        <p:cTn id="2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anim calcmode="lin" valueType="num">
                                      <p:cBhvr additive="base">
                                        <p:cTn id="27"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3539430"/>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ReplicationController</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A ReplicationController is a object that enables you to easily create multiple PODs.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 ReplicationController ensures that a specified number of pod replicas are running at any one time. In other words, a ReplicationController makes sure that a pod or a homogeneous set of pods is always up and available.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If a POD is created using the ReplicationController and if in case, it crashes, fails, or terminated, then your replication controller will recreate a new one.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ReplicationController is recommended, if you just want to make sure at least one POD is always running, even after the system reboots.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379974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 calcmode="lin" valueType="num">
                                      <p:cBhvr additive="base">
                                        <p:cTn id="2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6" name="Rectangle 5"/>
          <p:cNvSpPr/>
          <p:nvPr/>
        </p:nvSpPr>
        <p:spPr>
          <a:xfrm>
            <a:off x="436244" y="807224"/>
            <a:ext cx="8267700" cy="523220"/>
          </a:xfrm>
          <a:prstGeom prst="rect">
            <a:avLst/>
          </a:prstGeom>
        </p:spPr>
        <p:txBody>
          <a:bodyPr wrap="square">
            <a:spAutoFit/>
          </a:bodyPr>
          <a:lstStyle/>
          <a:p>
            <a:endParaRPr lang="en-US" dirty="0"/>
          </a:p>
          <a:p>
            <a:pPr marL="285750" indent="-285750">
              <a:buFont typeface="Wingdings" panose="05000000000000000000" pitchFamily="2" charset="2"/>
              <a:buChar char="§"/>
            </a:pPr>
            <a:endParaRPr lang="en-US" dirty="0"/>
          </a:p>
        </p:txBody>
      </p:sp>
      <p:sp>
        <p:nvSpPr>
          <p:cNvPr id="7" name="Rectangle 6"/>
          <p:cNvSpPr/>
          <p:nvPr/>
        </p:nvSpPr>
        <p:spPr>
          <a:xfrm>
            <a:off x="588644" y="959624"/>
            <a:ext cx="8267700" cy="523220"/>
          </a:xfrm>
          <a:prstGeom prst="rect">
            <a:avLst/>
          </a:prstGeom>
        </p:spPr>
        <p:txBody>
          <a:bodyPr wrap="square">
            <a:spAutoFit/>
          </a:bodyPr>
          <a:lstStyle/>
          <a:p>
            <a:endParaRPr lang="en-US" dirty="0"/>
          </a:p>
          <a:p>
            <a:pPr marL="285750" indent="-285750">
              <a:buFont typeface="Wingdings" panose="05000000000000000000" pitchFamily="2" charset="2"/>
              <a:buChar char="§"/>
            </a:pPr>
            <a:endParaRPr lang="en-US" dirty="0"/>
          </a:p>
        </p:txBody>
      </p:sp>
      <p:pic>
        <p:nvPicPr>
          <p:cNvPr id="3" name="Picture 2"/>
          <p:cNvPicPr>
            <a:picLocks noChangeAspect="1"/>
          </p:cNvPicPr>
          <p:nvPr/>
        </p:nvPicPr>
        <p:blipFill>
          <a:blip r:embed="rId3"/>
          <a:stretch>
            <a:fillRect/>
          </a:stretch>
        </p:blipFill>
        <p:spPr>
          <a:xfrm>
            <a:off x="370358" y="1068834"/>
            <a:ext cx="8399471" cy="3326004"/>
          </a:xfrm>
          <a:prstGeom prst="rect">
            <a:avLst/>
          </a:prstGeom>
        </p:spPr>
      </p:pic>
    </p:spTree>
    <p:extLst>
      <p:ext uri="{BB962C8B-B14F-4D97-AF65-F5344CB8AC3E}">
        <p14:creationId xmlns:p14="http://schemas.microsoft.com/office/powerpoint/2010/main" val="4123073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2462213"/>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err="1"/>
              <a:t>ReplicaSet</a:t>
            </a: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A </a:t>
            </a:r>
            <a:r>
              <a:rPr lang="en-US" dirty="0" err="1"/>
              <a:t>ReplicaSet's</a:t>
            </a:r>
            <a:r>
              <a:rPr lang="en-US" dirty="0"/>
              <a:t> purpose is to maintain a stable set of replica pods running at any given time. As such, it is often used to guarantee the availability of a specified number of identical pods.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a:t>ReplicaSet</a:t>
            </a:r>
            <a:r>
              <a:rPr lang="en-US" dirty="0"/>
              <a:t> is the next generation of ReplicationController.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ReplicationController only supports equality-based selectors, whereas, the </a:t>
            </a:r>
            <a:r>
              <a:rPr lang="en-US" dirty="0" err="1"/>
              <a:t>ReplicaSet</a:t>
            </a:r>
            <a:r>
              <a:rPr lang="en-US" dirty="0"/>
              <a:t> supports set-based selectors, i.e., filtering according to a set of values.</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34901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pic>
        <p:nvPicPr>
          <p:cNvPr id="2" name="Picture 1"/>
          <p:cNvPicPr>
            <a:picLocks noChangeAspect="1"/>
          </p:cNvPicPr>
          <p:nvPr/>
        </p:nvPicPr>
        <p:blipFill>
          <a:blip r:embed="rId3"/>
          <a:stretch>
            <a:fillRect/>
          </a:stretch>
        </p:blipFill>
        <p:spPr>
          <a:xfrm>
            <a:off x="1268729" y="807224"/>
            <a:ext cx="6877051" cy="4174397"/>
          </a:xfrm>
          <a:prstGeom prst="rect">
            <a:avLst/>
          </a:prstGeom>
        </p:spPr>
      </p:pic>
    </p:spTree>
    <p:extLst>
      <p:ext uri="{BB962C8B-B14F-4D97-AF65-F5344CB8AC3E}">
        <p14:creationId xmlns:p14="http://schemas.microsoft.com/office/powerpoint/2010/main" val="463968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pic>
        <p:nvPicPr>
          <p:cNvPr id="3" name="Picture 2"/>
          <p:cNvPicPr>
            <a:picLocks noChangeAspect="1"/>
          </p:cNvPicPr>
          <p:nvPr/>
        </p:nvPicPr>
        <p:blipFill>
          <a:blip r:embed="rId3"/>
          <a:stretch>
            <a:fillRect/>
          </a:stretch>
        </p:blipFill>
        <p:spPr>
          <a:xfrm>
            <a:off x="1684020" y="1454050"/>
            <a:ext cx="5471160" cy="3440847"/>
          </a:xfrm>
          <a:prstGeom prst="rect">
            <a:avLst/>
          </a:prstGeom>
        </p:spPr>
      </p:pic>
      <p:sp>
        <p:nvSpPr>
          <p:cNvPr id="6" name="Rectangle 5"/>
          <p:cNvSpPr/>
          <p:nvPr/>
        </p:nvSpPr>
        <p:spPr>
          <a:xfrm>
            <a:off x="436244" y="807224"/>
            <a:ext cx="8060056" cy="523220"/>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Scaling &amp; Replication</a:t>
            </a:r>
          </a:p>
        </p:txBody>
      </p:sp>
    </p:spTree>
    <p:extLst>
      <p:ext uri="{BB962C8B-B14F-4D97-AF65-F5344CB8AC3E}">
        <p14:creationId xmlns:p14="http://schemas.microsoft.com/office/powerpoint/2010/main" val="3840766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2462213"/>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Deployment &amp; Rollback</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A </a:t>
            </a:r>
            <a:r>
              <a:rPr lang="en-US" dirty="0" err="1"/>
              <a:t>ReplicaSet's</a:t>
            </a:r>
            <a:r>
              <a:rPr lang="en-US" dirty="0"/>
              <a:t> purpose is to maintain a stable set of replica pods running at any given time. As such, it is often used to guarantee the availability of a specified number of identical pods.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a:t>ReplicaSet</a:t>
            </a:r>
            <a:r>
              <a:rPr lang="en-US" dirty="0"/>
              <a:t> is the next generation of </a:t>
            </a:r>
            <a:r>
              <a:rPr lang="en-US" dirty="0" err="1"/>
              <a:t>ReplicationController</a:t>
            </a:r>
            <a:r>
              <a:rPr lang="en-US" dirty="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a:t>
            </a:r>
            <a:r>
              <a:rPr lang="en-US" dirty="0" err="1"/>
              <a:t>ReplicationController</a:t>
            </a:r>
            <a:r>
              <a:rPr lang="en-US" dirty="0"/>
              <a:t> only supports equality-based selectors, whereas, the </a:t>
            </a:r>
            <a:r>
              <a:rPr lang="en-US" dirty="0" err="1"/>
              <a:t>ReplicaSet</a:t>
            </a:r>
            <a:r>
              <a:rPr lang="en-US" dirty="0"/>
              <a:t> supports set-based selectors, i.e., filtering according to a set of values.</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5363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3539430"/>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Deployment &amp; Rollback</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err="1"/>
              <a:t>ReplicationController</a:t>
            </a:r>
            <a:r>
              <a:rPr lang="en-US" dirty="0"/>
              <a:t> &amp; </a:t>
            </a:r>
            <a:r>
              <a:rPr lang="en-US" dirty="0" err="1"/>
              <a:t>ReplicaSet</a:t>
            </a:r>
            <a:r>
              <a:rPr lang="en-US" dirty="0"/>
              <a:t> are not able to update &amp; rollback apps in the cluster.</a:t>
            </a:r>
            <a:br>
              <a:rPr lang="en-US" dirty="0"/>
            </a:br>
            <a:endParaRPr lang="en-US" dirty="0"/>
          </a:p>
          <a:p>
            <a:pPr marL="285750" indent="-285750">
              <a:buFont typeface="Wingdings" panose="05000000000000000000" pitchFamily="2" charset="2"/>
              <a:buChar char="§"/>
            </a:pPr>
            <a:r>
              <a:rPr lang="en-US" dirty="0"/>
              <a:t>A deployment object act as a supervisor for PODs, giving you fine-grained control over how and when a new pod is rolled out, updated, or rolled back to the previous state.</a:t>
            </a:r>
            <a:br>
              <a:rPr lang="en-US" dirty="0"/>
            </a:br>
            <a:endParaRPr lang="en-US" dirty="0"/>
          </a:p>
          <a:p>
            <a:pPr marL="285750" indent="-285750">
              <a:buFont typeface="Wingdings" panose="05000000000000000000" pitchFamily="2" charset="2"/>
              <a:buChar char="§"/>
            </a:pPr>
            <a:r>
              <a:rPr lang="en-US" dirty="0"/>
              <a:t>When using the deployment object, we first define the state of the app, then the K8s cluster schedules mentioned app instances onto specified individual nodes.</a:t>
            </a:r>
            <a:br>
              <a:rPr lang="en-US" dirty="0"/>
            </a:br>
            <a:endParaRPr lang="en-US" dirty="0"/>
          </a:p>
          <a:p>
            <a:pPr marL="285750" indent="-285750">
              <a:buFont typeface="Wingdings" panose="05000000000000000000" pitchFamily="2" charset="2"/>
              <a:buChar char="§"/>
            </a:pPr>
            <a:r>
              <a:rPr lang="en-US" dirty="0"/>
              <a:t>K8s then monitors, if the node hosting an instance goes down or the pod is deleted, and the deployment controller replaces it.</a:t>
            </a:r>
            <a:br>
              <a:rPr lang="en-US" dirty="0"/>
            </a:br>
            <a:endParaRPr lang="en-US" dirty="0"/>
          </a:p>
          <a:p>
            <a:pPr marL="285750" indent="-285750">
              <a:buFont typeface="Wingdings" panose="05000000000000000000" pitchFamily="2" charset="2"/>
              <a:buChar char="§"/>
            </a:pPr>
            <a:r>
              <a:rPr lang="en-US" dirty="0"/>
              <a:t>This provides a self-healing mechanism to address machine failure or maintenance.</a:t>
            </a:r>
          </a:p>
          <a:p>
            <a:endParaRPr lang="en-US" dirty="0"/>
          </a:p>
        </p:txBody>
      </p:sp>
    </p:spTree>
    <p:extLst>
      <p:ext uri="{BB962C8B-B14F-4D97-AF65-F5344CB8AC3E}">
        <p14:creationId xmlns:p14="http://schemas.microsoft.com/office/powerpoint/2010/main" val="314545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pic>
        <p:nvPicPr>
          <p:cNvPr id="2" name="Picture 1"/>
          <p:cNvPicPr>
            <a:picLocks noChangeAspect="1"/>
          </p:cNvPicPr>
          <p:nvPr/>
        </p:nvPicPr>
        <p:blipFill>
          <a:blip r:embed="rId3"/>
          <a:stretch>
            <a:fillRect/>
          </a:stretch>
        </p:blipFill>
        <p:spPr>
          <a:xfrm>
            <a:off x="2834640" y="761687"/>
            <a:ext cx="3512820" cy="4226849"/>
          </a:xfrm>
          <a:prstGeom prst="rect">
            <a:avLst/>
          </a:prstGeom>
        </p:spPr>
      </p:pic>
    </p:spTree>
    <p:extLst>
      <p:ext uri="{BB962C8B-B14F-4D97-AF65-F5344CB8AC3E}">
        <p14:creationId xmlns:p14="http://schemas.microsoft.com/office/powerpoint/2010/main" val="338556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1600438"/>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Kubernetes Networking</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Containers within a POD can communicate to each other via local host.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p:txBody>
      </p:sp>
      <p:pic>
        <p:nvPicPr>
          <p:cNvPr id="2" name="Picture 1"/>
          <p:cNvPicPr>
            <a:picLocks noChangeAspect="1"/>
          </p:cNvPicPr>
          <p:nvPr/>
        </p:nvPicPr>
        <p:blipFill>
          <a:blip r:embed="rId3"/>
          <a:stretch>
            <a:fillRect/>
          </a:stretch>
        </p:blipFill>
        <p:spPr>
          <a:xfrm>
            <a:off x="800100" y="1965351"/>
            <a:ext cx="4182427" cy="2565691"/>
          </a:xfrm>
          <a:prstGeom prst="rect">
            <a:avLst/>
          </a:prstGeom>
        </p:spPr>
      </p:pic>
    </p:spTree>
    <p:extLst>
      <p:ext uri="{BB962C8B-B14F-4D97-AF65-F5344CB8AC3E}">
        <p14:creationId xmlns:p14="http://schemas.microsoft.com/office/powerpoint/2010/main" val="144915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3108543"/>
          </a:xfrm>
          <a:prstGeom prst="rect">
            <a:avLst/>
          </a:prstGeom>
        </p:spPr>
        <p:txBody>
          <a:bodyPr wrap="square">
            <a:spAutoFit/>
          </a:bodyPr>
          <a:lstStyle/>
          <a:p>
            <a:pPr marL="285750" lvl="1" indent="-285750">
              <a:buFont typeface="Arial" panose="020B0604020202020204" pitchFamily="34" charset="0"/>
              <a:buChar char="•"/>
            </a:pPr>
            <a:r>
              <a:rPr lang="en-US" b="1" dirty="0"/>
              <a:t>What is Kubernetes?</a:t>
            </a:r>
            <a:br>
              <a:rPr lang="en-US" b="1" dirty="0"/>
            </a:br>
            <a:br>
              <a:rPr lang="en-US" b="1" dirty="0"/>
            </a:br>
            <a:r>
              <a:rPr lang="en-US" dirty="0"/>
              <a:t>Open source container orchestration tool, developed by Google.</a:t>
            </a:r>
            <a:br>
              <a:rPr lang="en-US" dirty="0"/>
            </a:br>
            <a:r>
              <a:rPr lang="en-US" dirty="0"/>
              <a:t>It is used for automating deployment, scaling, and management of containerized applications.</a:t>
            </a:r>
            <a:endParaRPr lang="en-US" dirty="0">
              <a:latin typeface="Palatino Linotype" panose="02040502050505030304" pitchFamily="18" charset="0"/>
            </a:endParaRPr>
          </a:p>
          <a:p>
            <a:pPr marL="285750" lvl="1" indent="-285750">
              <a:buFont typeface="Arial" panose="020B0604020202020204" pitchFamily="34" charset="0"/>
              <a:buChar char="•"/>
            </a:pPr>
            <a:endParaRPr lang="en-US" dirty="0">
              <a:latin typeface="Palatino Linotype" panose="02040502050505030304" pitchFamily="18" charset="0"/>
            </a:endParaRPr>
          </a:p>
          <a:p>
            <a:pPr marL="285750" lvl="1" indent="-285750">
              <a:buFont typeface="Arial" panose="020B0604020202020204" pitchFamily="34" charset="0"/>
              <a:buChar char="•"/>
            </a:pPr>
            <a:r>
              <a:rPr lang="en-US" b="1" dirty="0">
                <a:latin typeface="+mj-lt"/>
              </a:rPr>
              <a:t>Why do we use Kubernetes?</a:t>
            </a:r>
            <a:br>
              <a:rPr lang="en-US" b="1" dirty="0">
                <a:latin typeface="+mj-lt"/>
              </a:rPr>
            </a:br>
            <a:br>
              <a:rPr lang="en-US" b="1" dirty="0">
                <a:latin typeface="+mj-lt"/>
              </a:rPr>
            </a:br>
            <a:r>
              <a:rPr lang="en-US" dirty="0">
                <a:latin typeface="+mj-lt"/>
              </a:rPr>
              <a:t>For production ready deployment of Micro-services and small apps.</a:t>
            </a:r>
            <a:br>
              <a:rPr lang="en-US" dirty="0">
                <a:latin typeface="+mj-lt"/>
              </a:rPr>
            </a:br>
            <a:r>
              <a:rPr lang="en-US" dirty="0">
                <a:latin typeface="+mj-lt"/>
              </a:rPr>
              <a:t>Having less failure and downtimes.</a:t>
            </a:r>
            <a:br>
              <a:rPr lang="en-US" dirty="0">
                <a:latin typeface="+mj-lt"/>
              </a:rPr>
            </a:br>
            <a:r>
              <a:rPr lang="en-US" dirty="0">
                <a:latin typeface="+mj-lt"/>
              </a:rPr>
              <a:t>Backup &amp; restores.</a:t>
            </a:r>
            <a:br>
              <a:rPr lang="en-US" dirty="0">
                <a:latin typeface="+mj-lt"/>
              </a:rPr>
            </a:br>
            <a:r>
              <a:rPr lang="en-US" dirty="0">
                <a:latin typeface="+mj-lt"/>
              </a:rPr>
              <a:t>Kubernetes services provide load balancing and simplify container management on multiple hosts. </a:t>
            </a:r>
            <a:br>
              <a:rPr lang="en-US" dirty="0">
                <a:latin typeface="+mj-lt"/>
              </a:rPr>
            </a:br>
            <a:r>
              <a:rPr lang="en-US" dirty="0">
                <a:latin typeface="+mj-lt"/>
              </a:rPr>
              <a:t>In fact, Kubernetes is the fastest growing project in the history of open-source software, after Linux.</a:t>
            </a:r>
            <a:br>
              <a:rPr lang="en-US" b="1" dirty="0">
                <a:latin typeface="+mj-lt"/>
              </a:rPr>
            </a:br>
            <a:endParaRPr lang="en-US" b="1" dirty="0">
              <a:latin typeface="+mj-lt"/>
            </a:endParaRPr>
          </a:p>
          <a:p>
            <a:pPr marL="2857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4364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1384995"/>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Kubernetes Networking</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Containers within a POD can communicate to each other via local host.</a:t>
            </a:r>
          </a:p>
          <a:p>
            <a:pPr marL="285750" indent="-285750">
              <a:buFont typeface="Wingdings" panose="05000000000000000000" pitchFamily="2" charset="2"/>
              <a:buChar char="§"/>
            </a:pPr>
            <a:endParaRPr lang="en-US" dirty="0"/>
          </a:p>
          <a:p>
            <a:endParaRPr lang="en-US" dirty="0"/>
          </a:p>
        </p:txBody>
      </p:sp>
      <p:pic>
        <p:nvPicPr>
          <p:cNvPr id="3" name="Picture 2"/>
          <p:cNvPicPr>
            <a:picLocks noChangeAspect="1"/>
          </p:cNvPicPr>
          <p:nvPr/>
        </p:nvPicPr>
        <p:blipFill>
          <a:blip r:embed="rId3"/>
          <a:stretch>
            <a:fillRect/>
          </a:stretch>
        </p:blipFill>
        <p:spPr>
          <a:xfrm>
            <a:off x="436244" y="2237755"/>
            <a:ext cx="8320460" cy="2089584"/>
          </a:xfrm>
          <a:prstGeom prst="rect">
            <a:avLst/>
          </a:prstGeom>
        </p:spPr>
      </p:pic>
    </p:spTree>
    <p:extLst>
      <p:ext uri="{BB962C8B-B14F-4D97-AF65-F5344CB8AC3E}">
        <p14:creationId xmlns:p14="http://schemas.microsoft.com/office/powerpoint/2010/main" val="358465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1600438"/>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Kubernetes Networking</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Pod-to-pod communication on the same worker node happens via POD IP.</a:t>
            </a:r>
          </a:p>
          <a:p>
            <a:pPr marL="285750" indent="-285750">
              <a:buFont typeface="Wingdings" panose="05000000000000000000" pitchFamily="2" charset="2"/>
              <a:buChar char="§"/>
            </a:pPr>
            <a:r>
              <a:rPr lang="en-US" dirty="0"/>
              <a:t>By default, POD’s IP is not able to access from outside the node.</a:t>
            </a:r>
          </a:p>
          <a:p>
            <a:pPr marL="285750" indent="-285750">
              <a:buFont typeface="Wingdings" panose="05000000000000000000" pitchFamily="2" charset="2"/>
              <a:buChar char="§"/>
            </a:pPr>
            <a:endParaRPr lang="en-US" dirty="0"/>
          </a:p>
          <a:p>
            <a:endParaRPr lang="en-US" dirty="0"/>
          </a:p>
        </p:txBody>
      </p:sp>
      <p:pic>
        <p:nvPicPr>
          <p:cNvPr id="3" name="Picture 2"/>
          <p:cNvPicPr>
            <a:picLocks noChangeAspect="1"/>
          </p:cNvPicPr>
          <p:nvPr/>
        </p:nvPicPr>
        <p:blipFill>
          <a:blip r:embed="rId3"/>
          <a:stretch>
            <a:fillRect/>
          </a:stretch>
        </p:blipFill>
        <p:spPr>
          <a:xfrm>
            <a:off x="844866" y="2119522"/>
            <a:ext cx="7450455" cy="2829668"/>
          </a:xfrm>
          <a:prstGeom prst="rect">
            <a:avLst/>
          </a:prstGeom>
        </p:spPr>
      </p:pic>
    </p:spTree>
    <p:extLst>
      <p:ext uri="{BB962C8B-B14F-4D97-AF65-F5344CB8AC3E}">
        <p14:creationId xmlns:p14="http://schemas.microsoft.com/office/powerpoint/2010/main" val="27114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4" y="807224"/>
            <a:ext cx="8267700" cy="738664"/>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Kubernetes Networking</a:t>
            </a:r>
          </a:p>
          <a:p>
            <a:pPr marL="285750" indent="-285750">
              <a:buFont typeface="Wingdings" panose="05000000000000000000" pitchFamily="2" charset="2"/>
              <a:buChar char="Ø"/>
            </a:pPr>
            <a:endParaRPr lang="en-US" b="1" dirty="0"/>
          </a:p>
        </p:txBody>
      </p:sp>
      <p:pic>
        <p:nvPicPr>
          <p:cNvPr id="6" name="Picture 5"/>
          <p:cNvPicPr>
            <a:picLocks noChangeAspect="1"/>
          </p:cNvPicPr>
          <p:nvPr/>
        </p:nvPicPr>
        <p:blipFill>
          <a:blip r:embed="rId3"/>
          <a:stretch>
            <a:fillRect/>
          </a:stretch>
        </p:blipFill>
        <p:spPr>
          <a:xfrm>
            <a:off x="2452986" y="1379220"/>
            <a:ext cx="4478356" cy="3470910"/>
          </a:xfrm>
          <a:prstGeom prst="rect">
            <a:avLst/>
          </a:prstGeom>
        </p:spPr>
      </p:pic>
    </p:spTree>
    <p:extLst>
      <p:ext uri="{BB962C8B-B14F-4D97-AF65-F5344CB8AC3E}">
        <p14:creationId xmlns:p14="http://schemas.microsoft.com/office/powerpoint/2010/main" val="3938031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647204"/>
            <a:ext cx="8267700" cy="2462213"/>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Object - Service</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Each pod gets its own IP address, however, in a deployment, the set of pods running at one moment in time could be different from the set of pods running that application a moment later.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This leads to a problem, if some set of Pods ( call them backend) provides functionality to other pods (call them frontend) inside your cluster, how does the frontend find outs  and keep track of</a:t>
            </a:r>
            <a:br>
              <a:rPr lang="en-US" dirty="0"/>
            </a:br>
            <a:r>
              <a:rPr lang="en-US" dirty="0"/>
              <a:t>which IP address to connect to, so that the frontend can use the backend part of the workload.</a:t>
            </a:r>
          </a:p>
          <a:p>
            <a:pPr marL="285750" indent="-285750">
              <a:buFont typeface="Wingdings" panose="05000000000000000000" pitchFamily="2" charset="2"/>
              <a:buChar char="§"/>
            </a:pPr>
            <a:endParaRPr lang="en-US" dirty="0"/>
          </a:p>
          <a:p>
            <a:endParaRPr lang="en-US" dirty="0"/>
          </a:p>
        </p:txBody>
      </p:sp>
      <p:pic>
        <p:nvPicPr>
          <p:cNvPr id="2" name="Picture 1"/>
          <p:cNvPicPr>
            <a:picLocks noChangeAspect="1"/>
          </p:cNvPicPr>
          <p:nvPr/>
        </p:nvPicPr>
        <p:blipFill>
          <a:blip r:embed="rId3"/>
          <a:stretch>
            <a:fillRect/>
          </a:stretch>
        </p:blipFill>
        <p:spPr>
          <a:xfrm>
            <a:off x="1264919" y="2714009"/>
            <a:ext cx="6296025" cy="2330431"/>
          </a:xfrm>
          <a:prstGeom prst="rect">
            <a:avLst/>
          </a:prstGeom>
        </p:spPr>
      </p:pic>
    </p:spTree>
    <p:extLst>
      <p:ext uri="{BB962C8B-B14F-4D97-AF65-F5344CB8AC3E}">
        <p14:creationId xmlns:p14="http://schemas.microsoft.com/office/powerpoint/2010/main" val="95603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647204"/>
            <a:ext cx="8267700" cy="2031325"/>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Object - Service</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r>
              <a:rPr lang="en-US" dirty="0"/>
              <a:t>It enables communication between various components within and outside of the application. It provides us a single and stable IP address and DNS name through which we can access underlying application pods.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p:txBody>
      </p:sp>
      <p:pic>
        <p:nvPicPr>
          <p:cNvPr id="3" name="Picture 2"/>
          <p:cNvPicPr>
            <a:picLocks noChangeAspect="1"/>
          </p:cNvPicPr>
          <p:nvPr/>
        </p:nvPicPr>
        <p:blipFill>
          <a:blip r:embed="rId3"/>
          <a:stretch>
            <a:fillRect/>
          </a:stretch>
        </p:blipFill>
        <p:spPr>
          <a:xfrm>
            <a:off x="3019641" y="2006509"/>
            <a:ext cx="3335439" cy="2899357"/>
          </a:xfrm>
          <a:prstGeom prst="rect">
            <a:avLst/>
          </a:prstGeom>
        </p:spPr>
      </p:pic>
    </p:spTree>
    <p:extLst>
      <p:ext uri="{BB962C8B-B14F-4D97-AF65-F5344CB8AC3E}">
        <p14:creationId xmlns:p14="http://schemas.microsoft.com/office/powerpoint/2010/main" val="209172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647204"/>
            <a:ext cx="8267700" cy="1815882"/>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Why Service is required?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Pods are nonpermanent resources. Whenever pods fail they get replaced by new ones with the new IPs. Scaling-up operation also introduces new Pods with new IP addresses. Scaling down operation removes Pods. Rolling updates too replaces existing Pods with new ones with new IPs.</a:t>
            </a:r>
          </a:p>
          <a:p>
            <a:pPr marL="285750" indent="-285750">
              <a:buFont typeface="Wingdings" panose="05000000000000000000" pitchFamily="2" charset="2"/>
              <a:buChar char="§"/>
            </a:pPr>
            <a:endParaRPr lang="en-US" dirty="0"/>
          </a:p>
          <a:p>
            <a:endParaRPr lang="en-US" dirty="0"/>
          </a:p>
        </p:txBody>
      </p:sp>
      <p:pic>
        <p:nvPicPr>
          <p:cNvPr id="3" name="Picture 2"/>
          <p:cNvPicPr>
            <a:picLocks noChangeAspect="1"/>
          </p:cNvPicPr>
          <p:nvPr/>
        </p:nvPicPr>
        <p:blipFill>
          <a:blip r:embed="rId3"/>
          <a:stretch>
            <a:fillRect/>
          </a:stretch>
        </p:blipFill>
        <p:spPr>
          <a:xfrm>
            <a:off x="3019641" y="2006509"/>
            <a:ext cx="3335439" cy="2899357"/>
          </a:xfrm>
          <a:prstGeom prst="rect">
            <a:avLst/>
          </a:prstGeom>
        </p:spPr>
      </p:pic>
    </p:spTree>
    <p:extLst>
      <p:ext uri="{BB962C8B-B14F-4D97-AF65-F5344CB8AC3E}">
        <p14:creationId xmlns:p14="http://schemas.microsoft.com/office/powerpoint/2010/main" val="295017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647204"/>
            <a:ext cx="8267700" cy="3539430"/>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Volumes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Containers are short-lived in nature.</a:t>
            </a:r>
            <a:br>
              <a:rPr lang="en-US" dirty="0"/>
            </a:br>
            <a:endParaRPr lang="en-US" dirty="0"/>
          </a:p>
          <a:p>
            <a:pPr marL="285750" indent="-285750">
              <a:buFont typeface="Wingdings" panose="05000000000000000000" pitchFamily="2" charset="2"/>
              <a:buChar char="§"/>
            </a:pPr>
            <a:r>
              <a:rPr lang="en-US" dirty="0"/>
              <a:t>All data stored inside a container is deleted if the container crashes, deleted or terminated.</a:t>
            </a:r>
            <a:br>
              <a:rPr lang="en-US" dirty="0"/>
            </a:br>
            <a:endParaRPr lang="en-US" dirty="0"/>
          </a:p>
          <a:p>
            <a:pPr marL="285750" indent="-285750">
              <a:buFont typeface="Wingdings" panose="05000000000000000000" pitchFamily="2" charset="2"/>
              <a:buChar char="§"/>
            </a:pPr>
            <a:r>
              <a:rPr lang="en-US" dirty="0"/>
              <a:t>The </a:t>
            </a:r>
            <a:r>
              <a:rPr lang="en-US" b="1" dirty="0" err="1"/>
              <a:t>Kubelet</a:t>
            </a:r>
            <a:r>
              <a:rPr lang="en-US" dirty="0"/>
              <a:t> will recreate a new pod with a "clean state," which does not have any previous data.</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To overcome this problem, Kubernetes uses volumes. A volume is essentially a directory backed by a storage medium. The storage medium and its components are determined by the volume types.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 Kubernetes, a volume is attached to a pod and shared among the containers in the pod.</a:t>
            </a:r>
          </a:p>
          <a:p>
            <a:pPr marL="285750" indent="-285750">
              <a:buFont typeface="Wingdings" panose="05000000000000000000" pitchFamily="2" charset="2"/>
              <a:buChar char="§"/>
            </a:pPr>
            <a:endParaRPr lang="en-US" dirty="0"/>
          </a:p>
          <a:p>
            <a:endParaRPr lang="en-US" dirty="0"/>
          </a:p>
        </p:txBody>
      </p:sp>
    </p:spTree>
    <p:extLst>
      <p:ext uri="{BB962C8B-B14F-4D97-AF65-F5344CB8AC3E}">
        <p14:creationId xmlns:p14="http://schemas.microsoft.com/office/powerpoint/2010/main" val="141280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additive="base">
                                        <p:cTn id="2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additive="base">
                                        <p:cTn id="3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647204"/>
            <a:ext cx="8267700" cy="2677656"/>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Volumes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 volume type decides the properties of the directory, like the size, content, etc.</a:t>
            </a:r>
          </a:p>
          <a:p>
            <a:pPr marL="285750" indent="-285750">
              <a:buFont typeface="Wingdings" panose="05000000000000000000" pitchFamily="2" charset="2"/>
              <a:buChar char="§"/>
            </a:pPr>
            <a:endParaRPr lang="en-US" dirty="0"/>
          </a:p>
          <a:p>
            <a:pPr marL="285750" lvl="7" indent="-285750">
              <a:buFont typeface="Wingdings" panose="05000000000000000000" pitchFamily="2" charset="2"/>
              <a:buChar char="q"/>
            </a:pPr>
            <a:r>
              <a:rPr lang="en-US" dirty="0"/>
              <a:t>A few examples of volume type are as follows:</a:t>
            </a:r>
          </a:p>
          <a:p>
            <a:pPr marL="285750" lvl="7" indent="-285750">
              <a:buFont typeface="Wingdings" panose="05000000000000000000" pitchFamily="2" charset="2"/>
              <a:buChar char="q"/>
            </a:pPr>
            <a:endParaRPr lang="en-US" dirty="0"/>
          </a:p>
          <a:p>
            <a:pPr marL="285750" lvl="7" indent="-285750">
              <a:buFont typeface="Wingdings" panose="05000000000000000000" pitchFamily="2" charset="2"/>
              <a:buChar char="ü"/>
            </a:pPr>
            <a:r>
              <a:rPr lang="en-US" dirty="0"/>
              <a:t>Node-local types such as </a:t>
            </a:r>
            <a:r>
              <a:rPr lang="en-US" dirty="0" err="1"/>
              <a:t>emptydir</a:t>
            </a:r>
            <a:r>
              <a:rPr lang="en-US" dirty="0"/>
              <a:t> and </a:t>
            </a:r>
            <a:r>
              <a:rPr lang="en-US" dirty="0" err="1"/>
              <a:t>hostpath</a:t>
            </a:r>
            <a:r>
              <a:rPr lang="en-US" dirty="0"/>
              <a:t>.</a:t>
            </a:r>
          </a:p>
          <a:p>
            <a:pPr marL="285750" lvl="7" indent="-285750">
              <a:buFont typeface="Wingdings" panose="05000000000000000000" pitchFamily="2" charset="2"/>
              <a:buChar char="ü"/>
            </a:pPr>
            <a:r>
              <a:rPr lang="en-US" dirty="0"/>
              <a:t>File sharing types such as </a:t>
            </a:r>
            <a:r>
              <a:rPr lang="en-US" dirty="0" err="1"/>
              <a:t>nfs</a:t>
            </a:r>
            <a:r>
              <a:rPr lang="en-US" dirty="0"/>
              <a:t>.</a:t>
            </a:r>
          </a:p>
          <a:p>
            <a:pPr marL="285750" lvl="7" indent="-285750">
              <a:buFont typeface="Wingdings" panose="05000000000000000000" pitchFamily="2" charset="2"/>
              <a:buChar char="ü"/>
            </a:pPr>
            <a:r>
              <a:rPr lang="en-US" dirty="0"/>
              <a:t>Cloud provider-specific types like </a:t>
            </a:r>
            <a:r>
              <a:rPr lang="en-US" dirty="0" err="1"/>
              <a:t>awselasticblockstore</a:t>
            </a:r>
            <a:r>
              <a:rPr lang="en-US" dirty="0"/>
              <a:t>, </a:t>
            </a:r>
            <a:r>
              <a:rPr lang="en-US" dirty="0" err="1"/>
              <a:t>azuredisk</a:t>
            </a:r>
            <a:r>
              <a:rPr lang="en-US" dirty="0"/>
              <a:t>.</a:t>
            </a:r>
          </a:p>
          <a:p>
            <a:pPr marL="285750" lvl="7" indent="-285750">
              <a:buFont typeface="Wingdings" panose="05000000000000000000" pitchFamily="2" charset="2"/>
              <a:buChar char="ü"/>
            </a:pPr>
            <a:r>
              <a:rPr lang="en-US" dirty="0"/>
              <a:t>Distributed file systems like </a:t>
            </a:r>
            <a:r>
              <a:rPr lang="en-US" dirty="0" err="1"/>
              <a:t>Glusterfs</a:t>
            </a:r>
            <a:r>
              <a:rPr lang="en-US" dirty="0"/>
              <a:t> or </a:t>
            </a:r>
            <a:r>
              <a:rPr lang="en-US" dirty="0" err="1"/>
              <a:t>cephfs</a:t>
            </a:r>
            <a:r>
              <a:rPr lang="en-US" dirty="0"/>
              <a:t>.</a:t>
            </a:r>
          </a:p>
          <a:p>
            <a:pPr marL="285750" lvl="4"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427024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anim calcmode="lin" valueType="num">
                                      <p:cBhvr additive="base">
                                        <p:cTn id="2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 calcmode="lin" valueType="num">
                                      <p:cBhvr additive="base">
                                        <p:cTn id="2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 calcmode="lin" valueType="num">
                                      <p:cBhvr additive="base">
                                        <p:cTn id="3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647204"/>
            <a:ext cx="8267700" cy="2462213"/>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err="1"/>
              <a:t>EmptyDir</a:t>
            </a:r>
            <a:endParaRPr lang="en-US" b="1"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Use this type of volume when we need to share contents between multiple containers on the same pod or not with the host machine.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An </a:t>
            </a:r>
            <a:r>
              <a:rPr lang="en-US" dirty="0" err="1"/>
              <a:t>emptydir</a:t>
            </a:r>
            <a:r>
              <a:rPr lang="en-US" dirty="0"/>
              <a:t> volume is first created when a pod is assigned to a node, and it exists as long as the pod is running on the node.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As the name implies, it is initially empty.</a:t>
            </a:r>
          </a:p>
          <a:p>
            <a:endParaRPr lang="en-US" dirty="0"/>
          </a:p>
        </p:txBody>
      </p:sp>
      <p:pic>
        <p:nvPicPr>
          <p:cNvPr id="2" name="Picture 1"/>
          <p:cNvPicPr>
            <a:picLocks noChangeAspect="1"/>
          </p:cNvPicPr>
          <p:nvPr/>
        </p:nvPicPr>
        <p:blipFill>
          <a:blip r:embed="rId3"/>
          <a:stretch>
            <a:fillRect/>
          </a:stretch>
        </p:blipFill>
        <p:spPr>
          <a:xfrm>
            <a:off x="3985260" y="2768343"/>
            <a:ext cx="3412807" cy="1976556"/>
          </a:xfrm>
          <a:prstGeom prst="rect">
            <a:avLst/>
          </a:prstGeom>
        </p:spPr>
      </p:pic>
    </p:spTree>
    <p:extLst>
      <p:ext uri="{BB962C8B-B14F-4D97-AF65-F5344CB8AC3E}">
        <p14:creationId xmlns:p14="http://schemas.microsoft.com/office/powerpoint/2010/main" val="424025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647204"/>
            <a:ext cx="8267700" cy="1600438"/>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err="1"/>
              <a:t>hostpath</a:t>
            </a:r>
            <a:endParaRPr lang="en-US" b="1"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We can use this type of volume, when it is required to access the container data from host machine as well.</a:t>
            </a:r>
          </a:p>
          <a:p>
            <a:pPr marL="285750" indent="-285750">
              <a:buFont typeface="Wingdings" panose="05000000000000000000" pitchFamily="2" charset="2"/>
              <a:buChar char="§"/>
            </a:pPr>
            <a:endParaRPr lang="en-US" dirty="0"/>
          </a:p>
          <a:p>
            <a:endParaRPr lang="en-US" dirty="0"/>
          </a:p>
        </p:txBody>
      </p:sp>
      <p:pic>
        <p:nvPicPr>
          <p:cNvPr id="3" name="Picture 2"/>
          <p:cNvPicPr>
            <a:picLocks noChangeAspect="1"/>
          </p:cNvPicPr>
          <p:nvPr/>
        </p:nvPicPr>
        <p:blipFill>
          <a:blip r:embed="rId3"/>
          <a:stretch>
            <a:fillRect/>
          </a:stretch>
        </p:blipFill>
        <p:spPr>
          <a:xfrm>
            <a:off x="2179319" y="1762262"/>
            <a:ext cx="4516755" cy="3008810"/>
          </a:xfrm>
          <a:prstGeom prst="rect">
            <a:avLst/>
          </a:prstGeom>
        </p:spPr>
      </p:pic>
    </p:spTree>
    <p:extLst>
      <p:ext uri="{BB962C8B-B14F-4D97-AF65-F5344CB8AC3E}">
        <p14:creationId xmlns:p14="http://schemas.microsoft.com/office/powerpoint/2010/main" val="104148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03860" y="1340644"/>
            <a:ext cx="8267700" cy="3108543"/>
          </a:xfrm>
          <a:prstGeom prst="rect">
            <a:avLst/>
          </a:prstGeom>
        </p:spPr>
        <p:txBody>
          <a:bodyPr wrap="square">
            <a:spAutoFit/>
          </a:bodyPr>
          <a:lstStyle/>
          <a:p>
            <a:pPr marL="285750" lvl="1" indent="-285750">
              <a:buFont typeface="Arial" panose="020B0604020202020204" pitchFamily="34" charset="0"/>
              <a:buChar char="•"/>
            </a:pPr>
            <a:r>
              <a:rPr lang="en-US" b="1" dirty="0"/>
              <a:t>What is Kubernetes?</a:t>
            </a:r>
            <a:br>
              <a:rPr lang="en-US" b="1" dirty="0"/>
            </a:br>
            <a:br>
              <a:rPr lang="en-US" b="1" dirty="0"/>
            </a:br>
            <a:r>
              <a:rPr lang="en-US" dirty="0"/>
              <a:t>Open source container orchestration tool, developed by Google.</a:t>
            </a:r>
            <a:br>
              <a:rPr lang="en-US" dirty="0"/>
            </a:br>
            <a:r>
              <a:rPr lang="en-US" dirty="0"/>
              <a:t>It is used for automating deployment, scaling, and management of containerized applications.</a:t>
            </a:r>
            <a:endParaRPr lang="en-US" dirty="0">
              <a:latin typeface="Palatino Linotype" panose="02040502050505030304" pitchFamily="18" charset="0"/>
            </a:endParaRPr>
          </a:p>
          <a:p>
            <a:pPr marL="285750" lvl="1" indent="-285750">
              <a:buFont typeface="Arial" panose="020B0604020202020204" pitchFamily="34" charset="0"/>
              <a:buChar char="•"/>
            </a:pPr>
            <a:endParaRPr lang="en-US" dirty="0">
              <a:latin typeface="Palatino Linotype" panose="02040502050505030304" pitchFamily="18" charset="0"/>
            </a:endParaRPr>
          </a:p>
          <a:p>
            <a:pPr marL="285750" lvl="1" indent="-285750">
              <a:buFont typeface="Arial" panose="020B0604020202020204" pitchFamily="34" charset="0"/>
              <a:buChar char="•"/>
            </a:pPr>
            <a:r>
              <a:rPr lang="en-US" b="1" dirty="0">
                <a:latin typeface="+mj-lt"/>
              </a:rPr>
              <a:t>Why do we use Kubernetes?</a:t>
            </a:r>
            <a:br>
              <a:rPr lang="en-US" b="1" dirty="0">
                <a:latin typeface="+mj-lt"/>
              </a:rPr>
            </a:br>
            <a:br>
              <a:rPr lang="en-US" b="1" dirty="0">
                <a:latin typeface="+mj-lt"/>
              </a:rPr>
            </a:br>
            <a:r>
              <a:rPr lang="en-US" dirty="0">
                <a:latin typeface="+mj-lt"/>
              </a:rPr>
              <a:t>For production ready deployment of Micro-services and small apps.</a:t>
            </a:r>
            <a:br>
              <a:rPr lang="en-US" dirty="0">
                <a:latin typeface="+mj-lt"/>
              </a:rPr>
            </a:br>
            <a:r>
              <a:rPr lang="en-US" dirty="0">
                <a:latin typeface="+mj-lt"/>
              </a:rPr>
              <a:t>Having less failure and downtimes.</a:t>
            </a:r>
            <a:br>
              <a:rPr lang="en-US" dirty="0">
                <a:latin typeface="+mj-lt"/>
              </a:rPr>
            </a:br>
            <a:r>
              <a:rPr lang="en-US" dirty="0">
                <a:latin typeface="+mj-lt"/>
              </a:rPr>
              <a:t>Backup &amp; restores.</a:t>
            </a:r>
            <a:br>
              <a:rPr lang="en-US" dirty="0">
                <a:latin typeface="+mj-lt"/>
              </a:rPr>
            </a:br>
            <a:r>
              <a:rPr lang="en-US" dirty="0">
                <a:latin typeface="+mj-lt"/>
              </a:rPr>
              <a:t>Kubernetes services provide load balancing and simplify container management on multiple hosts. </a:t>
            </a:r>
            <a:br>
              <a:rPr lang="en-US" dirty="0">
                <a:latin typeface="+mj-lt"/>
              </a:rPr>
            </a:br>
            <a:r>
              <a:rPr lang="en-US" dirty="0">
                <a:latin typeface="+mj-lt"/>
              </a:rPr>
              <a:t>In fact, Kubernetes is the fastest growing project in the history of open-source software, after Linux.</a:t>
            </a:r>
            <a:br>
              <a:rPr lang="en-US" b="1" dirty="0">
                <a:latin typeface="+mj-lt"/>
              </a:rPr>
            </a:br>
            <a:endParaRPr lang="en-US" b="1" dirty="0">
              <a:latin typeface="+mj-lt"/>
            </a:endParaRPr>
          </a:p>
          <a:p>
            <a:pPr marL="2857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136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647204"/>
            <a:ext cx="8267700" cy="2893100"/>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Persistent Volume</a:t>
            </a:r>
          </a:p>
          <a:p>
            <a:endParaRPr lang="en-US" b="1" dirty="0"/>
          </a:p>
          <a:p>
            <a:pPr marL="285750" indent="-285750">
              <a:buFont typeface="Wingdings" panose="05000000000000000000" pitchFamily="2" charset="2"/>
              <a:buChar char="q"/>
            </a:pPr>
            <a:r>
              <a:rPr lang="en-US" b="1" dirty="0" err="1"/>
              <a:t>EmptyDir</a:t>
            </a:r>
            <a:endParaRPr lang="en-US" b="1"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Use this type of volume when we need to share contents between multiple containers on the same pod or not with the host machine.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An </a:t>
            </a:r>
            <a:r>
              <a:rPr lang="en-US" dirty="0" err="1"/>
              <a:t>emptydir</a:t>
            </a:r>
            <a:r>
              <a:rPr lang="en-US" dirty="0"/>
              <a:t> volume is first created when a pod is assigned to a node, and it exists as long as the pod is running on the node.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As the name implies, it is initially empty.</a:t>
            </a:r>
          </a:p>
          <a:p>
            <a:endParaRPr lang="en-US" dirty="0"/>
          </a:p>
        </p:txBody>
      </p:sp>
      <p:pic>
        <p:nvPicPr>
          <p:cNvPr id="2" name="Picture 1"/>
          <p:cNvPicPr>
            <a:picLocks noChangeAspect="1"/>
          </p:cNvPicPr>
          <p:nvPr/>
        </p:nvPicPr>
        <p:blipFill>
          <a:blip r:embed="rId3"/>
          <a:stretch>
            <a:fillRect/>
          </a:stretch>
        </p:blipFill>
        <p:spPr>
          <a:xfrm>
            <a:off x="3985260" y="2768343"/>
            <a:ext cx="3412807" cy="1976556"/>
          </a:xfrm>
          <a:prstGeom prst="rect">
            <a:avLst/>
          </a:prstGeom>
        </p:spPr>
      </p:pic>
    </p:spTree>
    <p:extLst>
      <p:ext uri="{BB962C8B-B14F-4D97-AF65-F5344CB8AC3E}">
        <p14:creationId xmlns:p14="http://schemas.microsoft.com/office/powerpoint/2010/main" val="219831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 calcmode="lin" valueType="num">
                                      <p:cBhvr additive="base">
                                        <p:cTn id="1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 calcmode="lin" valueType="num">
                                      <p:cBhvr additive="base">
                                        <p:cTn id="2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 calcmode="lin" valueType="num">
                                      <p:cBhvr additive="base">
                                        <p:cTn id="2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sp>
        <p:nvSpPr>
          <p:cNvPr id="5" name="Rectangle 4"/>
          <p:cNvSpPr/>
          <p:nvPr/>
        </p:nvSpPr>
        <p:spPr>
          <a:xfrm>
            <a:off x="436245" y="647204"/>
            <a:ext cx="8267700" cy="1600438"/>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err="1"/>
              <a:t>hostpath</a:t>
            </a:r>
            <a:endParaRPr lang="en-US" b="1"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We can use this type of volume, when it is required to access the container data from host machine as well.</a:t>
            </a:r>
          </a:p>
          <a:p>
            <a:pPr marL="285750" indent="-285750">
              <a:buFont typeface="Wingdings" panose="05000000000000000000" pitchFamily="2" charset="2"/>
              <a:buChar char="§"/>
            </a:pPr>
            <a:endParaRPr lang="en-US" dirty="0"/>
          </a:p>
          <a:p>
            <a:endParaRPr lang="en-US" dirty="0"/>
          </a:p>
        </p:txBody>
      </p:sp>
      <p:pic>
        <p:nvPicPr>
          <p:cNvPr id="2" name="Picture 1"/>
          <p:cNvPicPr>
            <a:picLocks noChangeAspect="1"/>
          </p:cNvPicPr>
          <p:nvPr/>
        </p:nvPicPr>
        <p:blipFill>
          <a:blip r:embed="rId3"/>
          <a:stretch>
            <a:fillRect/>
          </a:stretch>
        </p:blipFill>
        <p:spPr>
          <a:xfrm>
            <a:off x="1043940" y="1900261"/>
            <a:ext cx="7270432" cy="2991779"/>
          </a:xfrm>
          <a:prstGeom prst="rect">
            <a:avLst/>
          </a:prstGeom>
        </p:spPr>
      </p:pic>
    </p:spTree>
    <p:extLst>
      <p:ext uri="{BB962C8B-B14F-4D97-AF65-F5344CB8AC3E}">
        <p14:creationId xmlns:p14="http://schemas.microsoft.com/office/powerpoint/2010/main" val="282473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1384995"/>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Persistent Volume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 persistent volume (PV) is a cluster-wide resource that you can use to store data in a way that it persists, even after the POD recreate with new one.</a:t>
            </a:r>
          </a:p>
          <a:p>
            <a:endParaRPr lang="en-US" dirty="0"/>
          </a:p>
        </p:txBody>
      </p:sp>
      <p:pic>
        <p:nvPicPr>
          <p:cNvPr id="3" name="Picture 2"/>
          <p:cNvPicPr>
            <a:picLocks noChangeAspect="1"/>
          </p:cNvPicPr>
          <p:nvPr/>
        </p:nvPicPr>
        <p:blipFill>
          <a:blip r:embed="rId4"/>
          <a:stretch>
            <a:fillRect/>
          </a:stretch>
        </p:blipFill>
        <p:spPr>
          <a:xfrm>
            <a:off x="637882" y="1927860"/>
            <a:ext cx="8066063" cy="3017520"/>
          </a:xfrm>
          <a:prstGeom prst="rect">
            <a:avLst/>
          </a:prstGeom>
        </p:spPr>
      </p:pic>
    </p:spTree>
    <p:extLst>
      <p:ext uri="{BB962C8B-B14F-4D97-AF65-F5344CB8AC3E}">
        <p14:creationId xmlns:p14="http://schemas.microsoft.com/office/powerpoint/2010/main" val="248556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4832092"/>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Namespaces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 Kubernetes, namespaces provide a mechanism for isolating groups of resources within a single cluster.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Names of resources need to be unique within a namespace, but not across namespaces.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Namespace-based scoping is applicable only for </a:t>
            </a:r>
            <a:r>
              <a:rPr lang="en-US" dirty="0" err="1"/>
              <a:t>namespaced</a:t>
            </a:r>
            <a:r>
              <a:rPr lang="en-US" dirty="0"/>
              <a:t> objects (e.g. Deployments, Services, </a:t>
            </a:r>
            <a:r>
              <a:rPr lang="en-US" dirty="0" err="1"/>
              <a:t>etc</a:t>
            </a:r>
            <a:r>
              <a:rPr lang="en-US" dirty="0"/>
              <a:t>) and not for cluster-wide objects (e.g. </a:t>
            </a:r>
            <a:r>
              <a:rPr lang="en-US" dirty="0" err="1"/>
              <a:t>StorageClass</a:t>
            </a:r>
            <a:r>
              <a:rPr lang="en-US" dirty="0"/>
              <a:t>, Nodes, </a:t>
            </a:r>
            <a:r>
              <a:rPr lang="en-US" dirty="0" err="1"/>
              <a:t>PersistentVolumes</a:t>
            </a:r>
            <a:r>
              <a:rPr lang="en-US" dirty="0"/>
              <a:t>, </a:t>
            </a:r>
            <a:r>
              <a:rPr lang="en-US" dirty="0" err="1"/>
              <a:t>etc</a:t>
            </a:r>
            <a:r>
              <a:rPr lang="en-US" dirty="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Namespaces are intended for use in environments with many users spread across multiple teams, or projects. For clusters with a few to tens of users, you should not need to create or think about namespaces at all. Start using namespaces when you need the features they provide.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By default, a Kubernetes cluster has a default namespace when provisioning the cluster to hold the default set of pods, services, and deployments used by the cluster.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We can use resource quotas to specify how many resources each namespace can use.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 </a:t>
            </a:r>
          </a:p>
        </p:txBody>
      </p:sp>
    </p:spTree>
    <p:extLst>
      <p:ext uri="{BB962C8B-B14F-4D97-AF65-F5344CB8AC3E}">
        <p14:creationId xmlns:p14="http://schemas.microsoft.com/office/powerpoint/2010/main" val="414085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 calcmode="lin" valueType="num">
                                      <p:cBhvr additive="base">
                                        <p:cTn id="2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 calcmode="lin" valueType="num">
                                      <p:cBhvr additive="base">
                                        <p:cTn id="3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anim calcmode="lin" valueType="num">
                                      <p:cBhvr additive="base">
                                        <p:cTn id="37"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738664"/>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Namespaces</a:t>
            </a:r>
          </a:p>
          <a:p>
            <a:pPr marL="285750" indent="-285750">
              <a:buFont typeface="Wingdings" panose="05000000000000000000" pitchFamily="2" charset="2"/>
              <a:buChar char="§"/>
            </a:pPr>
            <a:endParaRPr lang="en-US" dirty="0"/>
          </a:p>
        </p:txBody>
      </p:sp>
      <p:pic>
        <p:nvPicPr>
          <p:cNvPr id="2" name="Picture 1"/>
          <p:cNvPicPr>
            <a:picLocks noChangeAspect="1"/>
          </p:cNvPicPr>
          <p:nvPr/>
        </p:nvPicPr>
        <p:blipFill>
          <a:blip r:embed="rId4"/>
          <a:stretch>
            <a:fillRect/>
          </a:stretch>
        </p:blipFill>
        <p:spPr>
          <a:xfrm>
            <a:off x="1082040" y="1259827"/>
            <a:ext cx="7429500" cy="3679032"/>
          </a:xfrm>
          <a:prstGeom prst="rect">
            <a:avLst/>
          </a:prstGeom>
        </p:spPr>
      </p:pic>
    </p:spTree>
    <p:extLst>
      <p:ext uri="{BB962C8B-B14F-4D97-AF65-F5344CB8AC3E}">
        <p14:creationId xmlns:p14="http://schemas.microsoft.com/office/powerpoint/2010/main" val="3904476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2031325"/>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Namespaces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By default, a Kubernetes cluster having a default namespace when provisioning the cluster to hold the default set of pods, services, and deployments used by the cluster.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We can use resource quota on specifying how many resources each namespace can use.</a:t>
            </a:r>
          </a:p>
          <a:p>
            <a:pPr marL="285750" indent="-285750">
              <a:buFont typeface="Wingdings" panose="05000000000000000000" pitchFamily="2" charset="2"/>
              <a:buChar char="§"/>
            </a:pPr>
            <a:endParaRPr lang="en-US" dirty="0"/>
          </a:p>
          <a:p>
            <a:r>
              <a:rPr lang="en-US" dirty="0"/>
              <a:t> </a:t>
            </a:r>
          </a:p>
        </p:txBody>
      </p:sp>
    </p:spTree>
    <p:extLst>
      <p:ext uri="{BB962C8B-B14F-4D97-AF65-F5344CB8AC3E}">
        <p14:creationId xmlns:p14="http://schemas.microsoft.com/office/powerpoint/2010/main" val="1055716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4401205"/>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Resource Management for Pods and Containers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 pod in Kubernetes will run with no limits on CPU or memory.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You can optionally specify how much CPU and memory (RAM) is needed for each container running in a pod.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scheduler decides on which nodes to place pods only if the node has enough CPU resources available to satisfy the pod CPU request.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CPU is specified in units of cores, and memory is specified in units of bytes.</a:t>
            </a:r>
          </a:p>
          <a:p>
            <a:endParaRPr lang="en-US" dirty="0"/>
          </a:p>
          <a:p>
            <a:pPr marL="285750" indent="-285750">
              <a:buFont typeface="Wingdings" panose="05000000000000000000" pitchFamily="2" charset="2"/>
              <a:buChar char="§"/>
            </a:pPr>
            <a:r>
              <a:rPr lang="en-US" dirty="0"/>
              <a:t>CPU values are specified in m(</a:t>
            </a:r>
            <a:r>
              <a:rPr lang="en-US" dirty="0" err="1"/>
              <a:t>millicpu</a:t>
            </a:r>
            <a:r>
              <a:rPr lang="en-US" dirty="0"/>
              <a:t>) and memory in </a:t>
            </a:r>
            <a:r>
              <a:rPr lang="en-US" dirty="0" err="1"/>
              <a:t>MiB</a:t>
            </a:r>
            <a:r>
              <a:rPr lang="en-US" dirty="0"/>
              <a:t>.</a:t>
            </a:r>
            <a:br>
              <a:rPr lang="en-US" dirty="0"/>
            </a:br>
            <a:endParaRPr lang="en-US" dirty="0"/>
          </a:p>
          <a:p>
            <a:pPr marL="285750" indent="-285750">
              <a:buFont typeface="Wingdings" panose="05000000000000000000" pitchFamily="2" charset="2"/>
              <a:buChar char="ü"/>
            </a:pPr>
            <a:r>
              <a:rPr lang="en-US" dirty="0"/>
              <a:t>1 CPU = 1000m</a:t>
            </a:r>
          </a:p>
          <a:p>
            <a:pPr marL="285750" indent="-285750">
              <a:buFont typeface="Wingdings" panose="05000000000000000000" pitchFamily="2" charset="2"/>
              <a:buChar char="ü"/>
            </a:pPr>
            <a:r>
              <a:rPr lang="en-US" dirty="0"/>
              <a:t>0.5 CPU = 500m</a:t>
            </a:r>
          </a:p>
          <a:p>
            <a:pPr marL="285750" indent="-285750">
              <a:buFont typeface="Wingdings" panose="05000000000000000000" pitchFamily="2" charset="2"/>
              <a:buChar char="ü"/>
            </a:pPr>
            <a:r>
              <a:rPr lang="en-US" dirty="0"/>
              <a:t>0.1 CPU = 100m</a:t>
            </a:r>
            <a:br>
              <a:rPr lang="en-US" dirty="0"/>
            </a:br>
            <a:r>
              <a:rPr lang="en-US" dirty="0"/>
              <a:t>Here, “m” read as "one hundred </a:t>
            </a:r>
            <a:r>
              <a:rPr lang="en-US" dirty="0" err="1"/>
              <a:t>millicpu</a:t>
            </a:r>
            <a:r>
              <a:rPr lang="en-US" dirty="0"/>
              <a:t>". Some people say "one hundred </a:t>
            </a:r>
            <a:r>
              <a:rPr lang="en-US" dirty="0" err="1"/>
              <a:t>millicores</a:t>
            </a:r>
            <a:r>
              <a:rPr lang="en-US" dirty="0"/>
              <a:t>“.</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9282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 calcmode="lin" valueType="num">
                                      <p:cBhvr additive="base">
                                        <p:cTn id="2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 calcmode="lin" valueType="num">
                                      <p:cBhvr additive="base">
                                        <p:cTn id="3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anim calcmode="lin" valueType="num">
                                      <p:cBhvr additive="base">
                                        <p:cTn id="3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anim calcmode="lin" valueType="num">
                                      <p:cBhvr additive="base">
                                        <p:cTn id="4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anim calcmode="lin" valueType="num">
                                      <p:cBhvr additive="base">
                                        <p:cTn id="45"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2462213"/>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Requests and Limits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Requests and limits are the mechanisms Kubernetes uses to control resources such as CPU and memory. Requests are what the container is guaranteed to get. If a container requests a resource, Kubernetes will only schedule it on a node that can give it that resource. Limits, on the other hand, make sure a container never goes above a certain value. The container is only allowed to go up to the limit, and then it is restricted.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It is important to remember that the limit can never be lower than the request. If you try this, Kubernetes will throw an error and won’t let you run the container.</a:t>
            </a:r>
          </a:p>
        </p:txBody>
      </p:sp>
    </p:spTree>
    <p:extLst>
      <p:ext uri="{BB962C8B-B14F-4D97-AF65-F5344CB8AC3E}">
        <p14:creationId xmlns:p14="http://schemas.microsoft.com/office/powerpoint/2010/main" val="26228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954107"/>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Requests and Limits</a:t>
            </a:r>
          </a:p>
          <a:p>
            <a:endParaRPr lang="en-US" dirty="0"/>
          </a:p>
          <a:p>
            <a:endParaRPr lang="en-US" dirty="0"/>
          </a:p>
        </p:txBody>
      </p:sp>
      <p:pic>
        <p:nvPicPr>
          <p:cNvPr id="6" name="Picture 5"/>
          <p:cNvPicPr>
            <a:picLocks noChangeAspect="1"/>
          </p:cNvPicPr>
          <p:nvPr/>
        </p:nvPicPr>
        <p:blipFill>
          <a:blip r:embed="rId4"/>
          <a:stretch>
            <a:fillRect/>
          </a:stretch>
        </p:blipFill>
        <p:spPr>
          <a:xfrm>
            <a:off x="868680" y="1408892"/>
            <a:ext cx="8001000" cy="3552825"/>
          </a:xfrm>
          <a:prstGeom prst="rect">
            <a:avLst/>
          </a:prstGeom>
        </p:spPr>
      </p:pic>
    </p:spTree>
    <p:extLst>
      <p:ext uri="{BB962C8B-B14F-4D97-AF65-F5344CB8AC3E}">
        <p14:creationId xmlns:p14="http://schemas.microsoft.com/office/powerpoint/2010/main" val="42408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954107"/>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Requests and Limits</a:t>
            </a:r>
          </a:p>
          <a:p>
            <a:endParaRPr lang="en-US" dirty="0"/>
          </a:p>
          <a:p>
            <a:endParaRPr lang="en-US" dirty="0"/>
          </a:p>
        </p:txBody>
      </p:sp>
      <p:pic>
        <p:nvPicPr>
          <p:cNvPr id="6" name="Picture 5"/>
          <p:cNvPicPr>
            <a:picLocks noChangeAspect="1"/>
          </p:cNvPicPr>
          <p:nvPr/>
        </p:nvPicPr>
        <p:blipFill>
          <a:blip r:embed="rId4"/>
          <a:stretch>
            <a:fillRect/>
          </a:stretch>
        </p:blipFill>
        <p:spPr>
          <a:xfrm>
            <a:off x="868680" y="1408892"/>
            <a:ext cx="8001000" cy="3552825"/>
          </a:xfrm>
          <a:prstGeom prst="rect">
            <a:avLst/>
          </a:prstGeom>
        </p:spPr>
      </p:pic>
    </p:spTree>
    <p:extLst>
      <p:ext uri="{BB962C8B-B14F-4D97-AF65-F5344CB8AC3E}">
        <p14:creationId xmlns:p14="http://schemas.microsoft.com/office/powerpoint/2010/main" val="137909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pic>
        <p:nvPicPr>
          <p:cNvPr id="2" name="Picture 1"/>
          <p:cNvPicPr>
            <a:picLocks noChangeAspect="1"/>
          </p:cNvPicPr>
          <p:nvPr/>
        </p:nvPicPr>
        <p:blipFill>
          <a:blip r:embed="rId3"/>
          <a:stretch>
            <a:fillRect/>
          </a:stretch>
        </p:blipFill>
        <p:spPr>
          <a:xfrm>
            <a:off x="2621279" y="864158"/>
            <a:ext cx="3773805" cy="3905962"/>
          </a:xfrm>
          <a:prstGeom prst="rect">
            <a:avLst/>
          </a:prstGeom>
        </p:spPr>
      </p:pic>
    </p:spTree>
    <p:extLst>
      <p:ext uri="{BB962C8B-B14F-4D97-AF65-F5344CB8AC3E}">
        <p14:creationId xmlns:p14="http://schemas.microsoft.com/office/powerpoint/2010/main" val="25384026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4185761"/>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Horizontal Pod </a:t>
            </a:r>
            <a:r>
              <a:rPr lang="en-US" b="1" dirty="0" err="1"/>
              <a:t>Autoscaler</a:t>
            </a:r>
            <a:endParaRPr lang="en-US" b="1" dirty="0"/>
          </a:p>
          <a:p>
            <a:endParaRPr lang="en-US" dirty="0"/>
          </a:p>
          <a:p>
            <a:pPr marL="285750" indent="-285750">
              <a:buFont typeface="Wingdings" panose="05000000000000000000" pitchFamily="2" charset="2"/>
              <a:buChar char="§"/>
            </a:pPr>
            <a:r>
              <a:rPr lang="en-US" dirty="0"/>
              <a:t>HPA is a form of autoscaling that increases or decreases the number of pods in a replication controller, deployment, replica set, or stateful set based on CPU utilization—the scaling is horizontal because it affects the number of instances rather than the resources allocated to a single container.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HPA can make scaling decisions based on custom or externally provided metrics and works automatically after initial configuration. All you need to do is define the MIN and MAX number of replicas.</a:t>
            </a:r>
          </a:p>
          <a:p>
            <a:endParaRPr lang="en-US" dirty="0"/>
          </a:p>
          <a:p>
            <a:pPr marL="285750" indent="-285750">
              <a:buFont typeface="Wingdings" panose="05000000000000000000" pitchFamily="2" charset="2"/>
              <a:buChar char="§"/>
            </a:pPr>
            <a:r>
              <a:rPr lang="en-US" dirty="0"/>
              <a:t>Once configured, the Horizontal Pod </a:t>
            </a:r>
            <a:r>
              <a:rPr lang="en-US" dirty="0" err="1"/>
              <a:t>Autoscaler</a:t>
            </a:r>
            <a:r>
              <a:rPr lang="en-US" dirty="0"/>
              <a:t> controller is in charge of checking the metrics and then scaling your replicas up or down accordingly. By default, HPA checks metrics every 15 seconds.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To check metrics, HPA depends on another Kubernetes resource known as the Metrics Server. The Metrics Server provides standard resource usage measurement data by capturing data from “</a:t>
            </a:r>
            <a:r>
              <a:rPr lang="en-US" dirty="0" err="1"/>
              <a:t>kubernetes.summary_api</a:t>
            </a:r>
            <a:r>
              <a:rPr lang="en-US" dirty="0"/>
              <a:t>” such as CPU and memory usage for nodes and pods.</a:t>
            </a:r>
          </a:p>
        </p:txBody>
      </p:sp>
    </p:spTree>
    <p:extLst>
      <p:ext uri="{BB962C8B-B14F-4D97-AF65-F5344CB8AC3E}">
        <p14:creationId xmlns:p14="http://schemas.microsoft.com/office/powerpoint/2010/main" val="143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 calcmode="lin" valueType="num">
                                      <p:cBhvr additive="base">
                                        <p:cTn id="2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954107"/>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b="1" dirty="0"/>
              <a:t>Horizontal Pod </a:t>
            </a:r>
            <a:r>
              <a:rPr lang="en-US" b="1" dirty="0" err="1"/>
              <a:t>Autoscaler</a:t>
            </a:r>
            <a:r>
              <a:rPr lang="en-US" b="1" dirty="0"/>
              <a:t> : </a:t>
            </a:r>
            <a:r>
              <a:rPr lang="en-US" dirty="0"/>
              <a:t>Adjusts the number of replicas of an application.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pic>
        <p:nvPicPr>
          <p:cNvPr id="3" name="Picture 2">
            <a:extLst>
              <a:ext uri="{FF2B5EF4-FFF2-40B4-BE49-F238E27FC236}">
                <a16:creationId xmlns:a16="http://schemas.microsoft.com/office/drawing/2014/main" id="{AFE08198-F81A-FE04-A95A-E8AEC52A32EE}"/>
              </a:ext>
            </a:extLst>
          </p:cNvPr>
          <p:cNvPicPr>
            <a:picLocks noChangeAspect="1"/>
          </p:cNvPicPr>
          <p:nvPr/>
        </p:nvPicPr>
        <p:blipFill>
          <a:blip r:embed="rId4"/>
          <a:stretch>
            <a:fillRect/>
          </a:stretch>
        </p:blipFill>
        <p:spPr>
          <a:xfrm>
            <a:off x="1396539" y="1189854"/>
            <a:ext cx="6713220" cy="3448994"/>
          </a:xfrm>
          <a:prstGeom prst="rect">
            <a:avLst/>
          </a:prstGeom>
        </p:spPr>
      </p:pic>
    </p:spTree>
    <p:extLst>
      <p:ext uri="{BB962C8B-B14F-4D97-AF65-F5344CB8AC3E}">
        <p14:creationId xmlns:p14="http://schemas.microsoft.com/office/powerpoint/2010/main" val="170165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3139321"/>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sz="1600" b="1" dirty="0"/>
              <a:t>Self-Healing pods in Kubernetes &amp; their restart policies</a:t>
            </a:r>
          </a:p>
          <a:p>
            <a:endParaRPr lang="en-US" dirty="0"/>
          </a:p>
          <a:p>
            <a:pPr marL="285750" indent="-285750">
              <a:buFont typeface="Wingdings" panose="05000000000000000000" pitchFamily="2" charset="2"/>
              <a:buChar char="§"/>
            </a:pPr>
            <a:r>
              <a:rPr lang="en-US" dirty="0"/>
              <a:t>Kubernetes provides this capability that can automatically restart containers whenever they fail. By the use of Restart Policies the user can customize this behavior by defining when the user want a pod’s containers to be automatically restarted.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There are three possible values for a pod’s restart policy in Kubernetes:</a:t>
            </a:r>
          </a:p>
          <a:p>
            <a:pPr marL="285750" indent="-285750">
              <a:buFont typeface="Wingdings" panose="05000000000000000000" pitchFamily="2" charset="2"/>
              <a:buChar char="§"/>
            </a:pPr>
            <a:endParaRPr lang="en-US" dirty="0"/>
          </a:p>
          <a:p>
            <a:pPr marL="285750" lvl="1" indent="-285750">
              <a:buFont typeface="Wingdings" panose="05000000000000000000" pitchFamily="2" charset="2"/>
              <a:buChar char="Ø"/>
            </a:pPr>
            <a:r>
              <a:rPr lang="en-US" dirty="0"/>
              <a:t>Always</a:t>
            </a:r>
          </a:p>
          <a:p>
            <a:pPr marL="285750" lvl="1" indent="-285750">
              <a:buFont typeface="Wingdings" panose="05000000000000000000" pitchFamily="2" charset="2"/>
              <a:buChar char="Ø"/>
            </a:pPr>
            <a:endParaRPr lang="en-US" dirty="0"/>
          </a:p>
          <a:p>
            <a:pPr marL="285750" lvl="1" indent="-285750">
              <a:buFont typeface="Wingdings" panose="05000000000000000000" pitchFamily="2" charset="2"/>
              <a:buChar char="Ø"/>
            </a:pPr>
            <a:r>
              <a:rPr lang="en-US" dirty="0" err="1"/>
              <a:t>OnFailure</a:t>
            </a:r>
            <a:r>
              <a:rPr lang="en-US" dirty="0"/>
              <a:t> &amp;</a:t>
            </a:r>
          </a:p>
          <a:p>
            <a:pPr marL="285750" lvl="1" indent="-285750">
              <a:buFont typeface="Wingdings" panose="05000000000000000000" pitchFamily="2" charset="2"/>
              <a:buChar char="Ø"/>
            </a:pPr>
            <a:endParaRPr lang="en-US" dirty="0"/>
          </a:p>
          <a:p>
            <a:pPr marL="285750" lvl="1" indent="-285750">
              <a:buFont typeface="Wingdings" panose="05000000000000000000" pitchFamily="2" charset="2"/>
              <a:buChar char="Ø"/>
            </a:pPr>
            <a:r>
              <a:rPr lang="en-US" dirty="0"/>
              <a:t>Never</a:t>
            </a:r>
          </a:p>
        </p:txBody>
      </p:sp>
    </p:spTree>
    <p:extLst>
      <p:ext uri="{BB962C8B-B14F-4D97-AF65-F5344CB8AC3E}">
        <p14:creationId xmlns:p14="http://schemas.microsoft.com/office/powerpoint/2010/main" val="35178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 calcmode="lin" valueType="num">
                                      <p:cBhvr additive="base">
                                        <p:cTn id="1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 calcmode="lin" valueType="num">
                                      <p:cBhvr additive="base">
                                        <p:cTn id="2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anim calcmode="lin" valueType="num">
                                      <p:cBhvr additive="base">
                                        <p:cTn id="25"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3600986"/>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sz="1600" b="1" dirty="0"/>
              <a:t>Jobs</a:t>
            </a:r>
          </a:p>
          <a:p>
            <a:endParaRPr lang="en-US" dirty="0"/>
          </a:p>
          <a:p>
            <a:pPr marL="285750" indent="-285750">
              <a:buFont typeface="Wingdings" panose="05000000000000000000" pitchFamily="2" charset="2"/>
              <a:buChar char="§"/>
            </a:pPr>
            <a:r>
              <a:rPr lang="en-US" dirty="0"/>
              <a:t>The main function of a job is to create one or more pod and tracks about the success of pods. They ensure that the specified number of pods are completed successfully. When a specified number of successful run of pods is completed, then the job is considered complete.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sz="1600" b="1" dirty="0"/>
              <a:t>Use cases:</a:t>
            </a:r>
          </a:p>
          <a:p>
            <a:pPr marL="285750" indent="-285750">
              <a:buFont typeface="Wingdings" panose="05000000000000000000" pitchFamily="2" charset="2"/>
              <a:buChar char="§"/>
            </a:pPr>
            <a:endParaRPr lang="en-US" dirty="0"/>
          </a:p>
          <a:p>
            <a:pPr marL="285750" lvl="8" indent="-285750">
              <a:buFont typeface="Wingdings" panose="05000000000000000000" pitchFamily="2" charset="2"/>
              <a:buChar char="Ø"/>
            </a:pPr>
            <a:r>
              <a:rPr lang="en-US" dirty="0"/>
              <a:t>Take a backup of a database.</a:t>
            </a:r>
          </a:p>
          <a:p>
            <a:pPr marL="285750" lvl="8" indent="-285750">
              <a:buFont typeface="Wingdings" panose="05000000000000000000" pitchFamily="2" charset="2"/>
              <a:buChar char="Ø"/>
            </a:pPr>
            <a:r>
              <a:rPr lang="en-US" dirty="0"/>
              <a:t>The Helm chart utilizes jobs.</a:t>
            </a:r>
          </a:p>
          <a:p>
            <a:pPr marL="285750" lvl="8" indent="-285750">
              <a:buFont typeface="Wingdings" panose="05000000000000000000" pitchFamily="2" charset="2"/>
              <a:buChar char="Ø"/>
            </a:pPr>
            <a:r>
              <a:rPr lang="en-US" dirty="0"/>
              <a:t>Batch processes.</a:t>
            </a:r>
          </a:p>
          <a:p>
            <a:pPr marL="285750" lvl="8" indent="-285750">
              <a:buFont typeface="Wingdings" panose="05000000000000000000" pitchFamily="2" charset="2"/>
              <a:buChar char="Ø"/>
            </a:pPr>
            <a:r>
              <a:rPr lang="en-US" dirty="0"/>
              <a:t>Schedule a task to run at intervals.</a:t>
            </a:r>
          </a:p>
          <a:p>
            <a:pPr marL="285750" lvl="8" indent="-285750">
              <a:buFont typeface="Wingdings" panose="05000000000000000000" pitchFamily="2" charset="2"/>
              <a:buChar char="Ø"/>
            </a:pPr>
            <a:r>
              <a:rPr lang="en-US" dirty="0"/>
              <a:t>Perform log rotation.</a:t>
            </a:r>
          </a:p>
          <a:p>
            <a:pPr marL="285750" lvl="8" indent="-285750">
              <a:buFont typeface="Wingdings" panose="05000000000000000000" pitchFamily="2" charset="2"/>
              <a:buChar char="Ø"/>
            </a:pPr>
            <a:endParaRPr lang="en-US" dirty="0"/>
          </a:p>
          <a:p>
            <a:pPr marL="285750" lvl="8" indent="-285750">
              <a:buFont typeface="Wingdings" panose="05000000000000000000" pitchFamily="2" charset="2"/>
              <a:buChar char="§"/>
            </a:pPr>
            <a:r>
              <a:rPr lang="en-US" dirty="0"/>
              <a:t>Jobs do not get deleted by themselves, we have to delete them.</a:t>
            </a:r>
          </a:p>
        </p:txBody>
      </p:sp>
    </p:spTree>
    <p:extLst>
      <p:ext uri="{BB962C8B-B14F-4D97-AF65-F5344CB8AC3E}">
        <p14:creationId xmlns:p14="http://schemas.microsoft.com/office/powerpoint/2010/main" val="282756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anim calcmode="lin" valueType="num">
                                      <p:cBhvr additive="base">
                                        <p:cTn id="2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 calcmode="lin" valueType="num">
                                      <p:cBhvr additive="base">
                                        <p:cTn id="2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 calcmode="lin" valueType="num">
                                      <p:cBhvr additive="base">
                                        <p:cTn id="3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anim calcmode="lin" valueType="num">
                                      <p:cBhvr additive="base">
                                        <p:cTn id="35"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anim calcmode="lin" valueType="num">
                                      <p:cBhvr additive="base">
                                        <p:cTn id="4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2062103"/>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sz="1600" b="1" dirty="0"/>
              <a:t>Cron Job Pattern</a:t>
            </a:r>
          </a:p>
          <a:p>
            <a:endParaRPr lang="en-US" dirty="0"/>
          </a:p>
          <a:p>
            <a:pPr marL="285750" indent="-285750">
              <a:buFont typeface="Wingdings" panose="05000000000000000000" pitchFamily="2" charset="2"/>
              <a:buChar char="§"/>
            </a:pPr>
            <a:r>
              <a:rPr lang="en-US" dirty="0"/>
              <a:t>A </a:t>
            </a:r>
            <a:r>
              <a:rPr lang="en-US" dirty="0" err="1"/>
              <a:t>CronJob</a:t>
            </a:r>
            <a:r>
              <a:rPr lang="en-US" dirty="0"/>
              <a:t> creates Jobs on a repeating schedule.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a:t>CronJob</a:t>
            </a:r>
            <a:r>
              <a:rPr lang="en-US" dirty="0"/>
              <a:t> is meant for performing regular scheduled actions such as backups, report generation, and so on. One </a:t>
            </a:r>
            <a:r>
              <a:rPr lang="en-US" dirty="0" err="1"/>
              <a:t>CronJob</a:t>
            </a:r>
            <a:r>
              <a:rPr lang="en-US" dirty="0"/>
              <a:t> object is like one line of a crontab (</a:t>
            </a:r>
            <a:r>
              <a:rPr lang="en-US" dirty="0" err="1"/>
              <a:t>cron</a:t>
            </a:r>
            <a:r>
              <a:rPr lang="en-US" dirty="0"/>
              <a:t> table) file on a Unix system. It runs a job periodically on a given schedule, written in Cron format.</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45531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984885"/>
          </a:xfrm>
          <a:prstGeom prst="rect">
            <a:avLst/>
          </a:prstGeom>
        </p:spPr>
        <p:txBody>
          <a:bodyPr wrap="square">
            <a:spAutoFit/>
          </a:bodyPr>
          <a:lstStyle/>
          <a:p>
            <a:endParaRPr lang="en-US" b="1" dirty="0"/>
          </a:p>
          <a:p>
            <a:pPr marL="285750" indent="-285750">
              <a:buFont typeface="Wingdings" panose="05000000000000000000" pitchFamily="2" charset="2"/>
              <a:buChar char="Ø"/>
            </a:pPr>
            <a:r>
              <a:rPr lang="en-US" sz="1600" b="1" dirty="0"/>
              <a:t>Cron Job Pattern</a:t>
            </a:r>
          </a:p>
          <a:p>
            <a:endParaRPr lang="en-US" dirty="0"/>
          </a:p>
          <a:p>
            <a:endParaRPr lang="en-US" dirty="0"/>
          </a:p>
        </p:txBody>
      </p:sp>
      <p:pic>
        <p:nvPicPr>
          <p:cNvPr id="3" name="Picture 2">
            <a:extLst>
              <a:ext uri="{FF2B5EF4-FFF2-40B4-BE49-F238E27FC236}">
                <a16:creationId xmlns:a16="http://schemas.microsoft.com/office/drawing/2014/main" id="{B0B8D638-5CE3-E3E2-C70A-7A6ED3F9C3F4}"/>
              </a:ext>
            </a:extLst>
          </p:cNvPr>
          <p:cNvPicPr>
            <a:picLocks noChangeAspect="1"/>
          </p:cNvPicPr>
          <p:nvPr/>
        </p:nvPicPr>
        <p:blipFill>
          <a:blip r:embed="rId4"/>
          <a:stretch>
            <a:fillRect/>
          </a:stretch>
        </p:blipFill>
        <p:spPr>
          <a:xfrm>
            <a:off x="2967644" y="1003656"/>
            <a:ext cx="4946592" cy="3869736"/>
          </a:xfrm>
          <a:prstGeom prst="rect">
            <a:avLst/>
          </a:prstGeom>
        </p:spPr>
      </p:pic>
    </p:spTree>
    <p:extLst>
      <p:ext uri="{BB962C8B-B14F-4D97-AF65-F5344CB8AC3E}">
        <p14:creationId xmlns:p14="http://schemas.microsoft.com/office/powerpoint/2010/main" val="3372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3570208"/>
          </a:xfrm>
          <a:prstGeom prst="rect">
            <a:avLst/>
          </a:prstGeom>
        </p:spPr>
        <p:txBody>
          <a:bodyPr wrap="square">
            <a:spAutoFit/>
          </a:bodyPr>
          <a:lstStyle/>
          <a:p>
            <a:endParaRPr lang="en-US" b="1" dirty="0">
              <a:latin typeface="+mn-lt"/>
            </a:endParaRPr>
          </a:p>
          <a:p>
            <a:pPr marL="285750" indent="-285750">
              <a:buFont typeface="Wingdings" panose="05000000000000000000" pitchFamily="2" charset="2"/>
              <a:buChar char="Ø"/>
            </a:pPr>
            <a:r>
              <a:rPr lang="en-US" sz="1600" b="1" dirty="0">
                <a:latin typeface="+mn-lt"/>
              </a:rPr>
              <a:t>Init Containers</a:t>
            </a:r>
          </a:p>
          <a:p>
            <a:endParaRPr lang="en-US" dirty="0">
              <a:latin typeface="+mn-lt"/>
            </a:endParaRPr>
          </a:p>
          <a:p>
            <a:pPr marL="285750" indent="-285750">
              <a:buFont typeface="Wingdings" panose="05000000000000000000" pitchFamily="2" charset="2"/>
              <a:buChar char="§"/>
            </a:pPr>
            <a:r>
              <a:rPr lang="en-US" dirty="0">
                <a:latin typeface="+mn-lt"/>
              </a:rPr>
              <a:t>Init containers are specialized containers that run before application containers within a pod.</a:t>
            </a:r>
          </a:p>
          <a:p>
            <a:pPr marL="285750" indent="-285750">
              <a:buFont typeface="Wingdings" panose="05000000000000000000" pitchFamily="2" charset="2"/>
              <a:buChar char="§"/>
            </a:pPr>
            <a:endParaRPr lang="en-US" dirty="0">
              <a:latin typeface="+mn-lt"/>
            </a:endParaRPr>
          </a:p>
          <a:p>
            <a:pPr marL="285750" indent="-285750">
              <a:buFont typeface="Wingdings" panose="05000000000000000000" pitchFamily="2" charset="2"/>
              <a:buChar char="§"/>
            </a:pPr>
            <a:r>
              <a:rPr lang="en-US" dirty="0">
                <a:latin typeface="+mn-lt"/>
              </a:rPr>
              <a:t>Init containers are always executed until completion.</a:t>
            </a:r>
          </a:p>
          <a:p>
            <a:pPr marL="285750" indent="-285750">
              <a:buFont typeface="Wingdings" panose="05000000000000000000" pitchFamily="2" charset="2"/>
              <a:buChar char="§"/>
            </a:pPr>
            <a:endParaRPr lang="en-US" dirty="0">
              <a:latin typeface="+mn-lt"/>
            </a:endParaRPr>
          </a:p>
          <a:p>
            <a:pPr marL="285750" indent="-285750">
              <a:buFont typeface="Wingdings" panose="05000000000000000000" pitchFamily="2" charset="2"/>
              <a:buChar char="§"/>
            </a:pPr>
            <a:r>
              <a:rPr lang="en-US" b="0" i="0" dirty="0">
                <a:solidFill>
                  <a:srgbClr val="212529"/>
                </a:solidFill>
                <a:effectLst/>
                <a:latin typeface="+mn-lt"/>
              </a:rPr>
              <a:t>If an </a:t>
            </a:r>
            <a:r>
              <a:rPr lang="en-US" b="0" i="0" dirty="0" err="1">
                <a:solidFill>
                  <a:srgbClr val="212529"/>
                </a:solidFill>
                <a:effectLst/>
                <a:latin typeface="+mn-lt"/>
              </a:rPr>
              <a:t>init</a:t>
            </a:r>
            <a:r>
              <a:rPr lang="en-US" b="0" i="0" dirty="0">
                <a:solidFill>
                  <a:srgbClr val="212529"/>
                </a:solidFill>
                <a:effectLst/>
                <a:latin typeface="+mn-lt"/>
              </a:rPr>
              <a:t> container in a pod fails, Kubernetes will continuously restart the pod until the </a:t>
            </a:r>
            <a:r>
              <a:rPr lang="en-US" b="0" i="0" dirty="0" err="1">
                <a:solidFill>
                  <a:srgbClr val="212529"/>
                </a:solidFill>
                <a:effectLst/>
                <a:latin typeface="+mn-lt"/>
              </a:rPr>
              <a:t>init</a:t>
            </a:r>
            <a:r>
              <a:rPr lang="en-US" b="0" i="0" dirty="0">
                <a:solidFill>
                  <a:srgbClr val="212529"/>
                </a:solidFill>
                <a:effectLst/>
                <a:latin typeface="+mn-lt"/>
              </a:rPr>
              <a:t> container succeeds.</a:t>
            </a:r>
          </a:p>
          <a:p>
            <a:pPr marL="285750" indent="-285750">
              <a:buFont typeface="Wingdings" panose="05000000000000000000" pitchFamily="2" charset="2"/>
              <a:buChar char="§"/>
            </a:pPr>
            <a:endParaRPr lang="en-US" dirty="0">
              <a:solidFill>
                <a:srgbClr val="212529"/>
              </a:solidFill>
              <a:latin typeface="+mn-lt"/>
            </a:endParaRPr>
          </a:p>
          <a:p>
            <a:pPr marL="285750" indent="-285750">
              <a:buFont typeface="Wingdings" panose="05000000000000000000" pitchFamily="2" charset="2"/>
              <a:buChar char="§"/>
            </a:pPr>
            <a:r>
              <a:rPr lang="en-US" b="1" dirty="0">
                <a:solidFill>
                  <a:srgbClr val="212529"/>
                </a:solidFill>
                <a:latin typeface="+mn-lt"/>
              </a:rPr>
              <a:t>Use cases</a:t>
            </a:r>
          </a:p>
          <a:p>
            <a:pPr marL="285750" indent="-285750">
              <a:buFont typeface="Wingdings" panose="05000000000000000000" pitchFamily="2" charset="2"/>
              <a:buChar char="§"/>
            </a:pPr>
            <a:endParaRPr lang="en-US" b="1" dirty="0">
              <a:solidFill>
                <a:srgbClr val="212529"/>
              </a:solidFill>
              <a:latin typeface="+mn-lt"/>
            </a:endParaRPr>
          </a:p>
          <a:p>
            <a:pPr marL="285750" indent="-285750">
              <a:buFont typeface="Wingdings" panose="05000000000000000000" pitchFamily="2" charset="2"/>
              <a:buChar char="Ø"/>
            </a:pPr>
            <a:r>
              <a:rPr lang="en-US" dirty="0">
                <a:solidFill>
                  <a:srgbClr val="212529"/>
                </a:solidFill>
                <a:latin typeface="+mn-lt"/>
              </a:rPr>
              <a:t>Seeding a database.</a:t>
            </a:r>
          </a:p>
          <a:p>
            <a:pPr marL="285750" indent="-285750">
              <a:buFont typeface="Wingdings" panose="05000000000000000000" pitchFamily="2" charset="2"/>
              <a:buChar char="Ø"/>
            </a:pPr>
            <a:r>
              <a:rPr lang="en-US" dirty="0">
                <a:solidFill>
                  <a:srgbClr val="212529"/>
                </a:solidFill>
                <a:latin typeface="+mn-lt"/>
              </a:rPr>
              <a:t>Delaying the application launch until the dependencies are ready.</a:t>
            </a:r>
          </a:p>
          <a:p>
            <a:pPr marL="285750" indent="-285750">
              <a:buFont typeface="Wingdings" panose="05000000000000000000" pitchFamily="2" charset="2"/>
              <a:buChar char="Ø"/>
            </a:pPr>
            <a:r>
              <a:rPr lang="en-US" dirty="0">
                <a:solidFill>
                  <a:srgbClr val="212529"/>
                </a:solidFill>
                <a:latin typeface="+mn-lt"/>
              </a:rPr>
              <a:t>Clone a git repository into a volume.</a:t>
            </a:r>
          </a:p>
          <a:p>
            <a:pPr marL="285750" indent="-285750">
              <a:buFont typeface="Wingdings" panose="05000000000000000000" pitchFamily="2" charset="2"/>
              <a:buChar char="Ø"/>
            </a:pPr>
            <a:r>
              <a:rPr lang="en-US" dirty="0">
                <a:solidFill>
                  <a:srgbClr val="212529"/>
                </a:solidFill>
                <a:latin typeface="+mn-lt"/>
              </a:rPr>
              <a:t>Generate configuration file dynamically.</a:t>
            </a:r>
            <a:endParaRPr lang="en-US" dirty="0">
              <a:latin typeface="+mn-lt"/>
            </a:endParaRPr>
          </a:p>
        </p:txBody>
      </p:sp>
    </p:spTree>
    <p:extLst>
      <p:ext uri="{BB962C8B-B14F-4D97-AF65-F5344CB8AC3E}">
        <p14:creationId xmlns:p14="http://schemas.microsoft.com/office/powerpoint/2010/main" val="308561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 calcmode="lin" valueType="num">
                                      <p:cBhvr additive="base">
                                        <p:cTn id="2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anim calcmode="lin" valueType="num">
                                      <p:cBhvr additive="base">
                                        <p:cTn id="2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anim calcmode="lin" valueType="num">
                                      <p:cBhvr additive="base">
                                        <p:cTn id="33"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anim calcmode="lin" valueType="num">
                                      <p:cBhvr additive="base">
                                        <p:cTn id="37"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anim calcmode="lin" valueType="num">
                                      <p:cBhvr additive="base">
                                        <p:cTn id="4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sp>
        <p:nvSpPr>
          <p:cNvPr id="5" name="Rectangle 4"/>
          <p:cNvSpPr/>
          <p:nvPr/>
        </p:nvSpPr>
        <p:spPr>
          <a:xfrm>
            <a:off x="436245" y="647204"/>
            <a:ext cx="8267700" cy="553998"/>
          </a:xfrm>
          <a:prstGeom prst="rect">
            <a:avLst/>
          </a:prstGeom>
        </p:spPr>
        <p:txBody>
          <a:bodyPr wrap="square">
            <a:spAutoFit/>
          </a:bodyPr>
          <a:lstStyle/>
          <a:p>
            <a:endParaRPr lang="en-US" b="1" dirty="0">
              <a:latin typeface="+mn-lt"/>
            </a:endParaRPr>
          </a:p>
          <a:p>
            <a:pPr marL="285750" indent="-285750">
              <a:buFont typeface="Wingdings" panose="05000000000000000000" pitchFamily="2" charset="2"/>
              <a:buChar char="Ø"/>
            </a:pPr>
            <a:r>
              <a:rPr lang="en-US" sz="1600" b="1" dirty="0">
                <a:latin typeface="+mn-lt"/>
              </a:rPr>
              <a:t>Real-time deployment on a Kubernetes cluster using Jenkins CI/CD</a:t>
            </a:r>
          </a:p>
        </p:txBody>
      </p:sp>
      <p:pic>
        <p:nvPicPr>
          <p:cNvPr id="6" name="Picture 5">
            <a:extLst>
              <a:ext uri="{FF2B5EF4-FFF2-40B4-BE49-F238E27FC236}">
                <a16:creationId xmlns:a16="http://schemas.microsoft.com/office/drawing/2014/main" id="{317B05A2-D92A-3830-FFCD-D5DA6657E9F1}"/>
              </a:ext>
            </a:extLst>
          </p:cNvPr>
          <p:cNvPicPr>
            <a:picLocks noChangeAspect="1"/>
          </p:cNvPicPr>
          <p:nvPr/>
        </p:nvPicPr>
        <p:blipFill>
          <a:blip r:embed="rId4"/>
          <a:stretch>
            <a:fillRect/>
          </a:stretch>
        </p:blipFill>
        <p:spPr>
          <a:xfrm>
            <a:off x="739140" y="1340606"/>
            <a:ext cx="7336540" cy="3693396"/>
          </a:xfrm>
          <a:prstGeom prst="rect">
            <a:avLst/>
          </a:prstGeom>
        </p:spPr>
      </p:pic>
    </p:spTree>
    <p:extLst>
      <p:ext uri="{BB962C8B-B14F-4D97-AF65-F5344CB8AC3E}">
        <p14:creationId xmlns:p14="http://schemas.microsoft.com/office/powerpoint/2010/main" val="14513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9292590" cy="761688"/>
          </a:xfrm>
          <a:prstGeom prst="rect">
            <a:avLst/>
          </a:prstGeom>
        </p:spPr>
      </p:pic>
      <p:pic>
        <p:nvPicPr>
          <p:cNvPr id="3" name="Picture 2"/>
          <p:cNvPicPr>
            <a:picLocks noChangeAspect="1"/>
          </p:cNvPicPr>
          <p:nvPr/>
        </p:nvPicPr>
        <p:blipFill>
          <a:blip r:embed="rId3"/>
          <a:stretch>
            <a:fillRect/>
          </a:stretch>
        </p:blipFill>
        <p:spPr>
          <a:xfrm>
            <a:off x="3390900" y="3011743"/>
            <a:ext cx="1930717" cy="1619311"/>
          </a:xfrm>
          <a:prstGeom prst="rect">
            <a:avLst/>
          </a:prstGeom>
        </p:spPr>
      </p:pic>
      <p:pic>
        <p:nvPicPr>
          <p:cNvPr id="6" name="Picture 5"/>
          <p:cNvPicPr>
            <a:picLocks noChangeAspect="1"/>
          </p:cNvPicPr>
          <p:nvPr/>
        </p:nvPicPr>
        <p:blipFill>
          <a:blip r:embed="rId4"/>
          <a:stretch>
            <a:fillRect/>
          </a:stretch>
        </p:blipFill>
        <p:spPr>
          <a:xfrm>
            <a:off x="3194416" y="954218"/>
            <a:ext cx="2323683" cy="1864995"/>
          </a:xfrm>
          <a:prstGeom prst="rect">
            <a:avLst/>
          </a:prstGeom>
        </p:spPr>
      </p:pic>
    </p:spTree>
    <p:extLst>
      <p:ext uri="{BB962C8B-B14F-4D97-AF65-F5344CB8AC3E}">
        <p14:creationId xmlns:p14="http://schemas.microsoft.com/office/powerpoint/2010/main" val="2589743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0"/>
            <a:ext cx="9292590" cy="761688"/>
          </a:xfrm>
          <a:prstGeom prst="rect">
            <a:avLst/>
          </a:prstGeom>
        </p:spPr>
      </p:pic>
      <p:pic>
        <p:nvPicPr>
          <p:cNvPr id="2" name="Picture 1"/>
          <p:cNvPicPr>
            <a:picLocks noChangeAspect="1"/>
          </p:cNvPicPr>
          <p:nvPr/>
        </p:nvPicPr>
        <p:blipFill>
          <a:blip r:embed="rId4"/>
          <a:stretch>
            <a:fillRect/>
          </a:stretch>
        </p:blipFill>
        <p:spPr>
          <a:xfrm>
            <a:off x="516379" y="700709"/>
            <a:ext cx="8309569" cy="4254706"/>
          </a:xfrm>
          <a:prstGeom prst="rect">
            <a:avLst/>
          </a:prstGeom>
        </p:spPr>
      </p:pic>
    </p:spTree>
    <p:extLst>
      <p:ext uri="{BB962C8B-B14F-4D97-AF65-F5344CB8AC3E}">
        <p14:creationId xmlns:p14="http://schemas.microsoft.com/office/powerpoint/2010/main" val="19388490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61238</TotalTime>
  <Words>3604</Words>
  <Application>Microsoft Office PowerPoint</Application>
  <PresentationFormat>On-screen Show (16:9)</PresentationFormat>
  <Paragraphs>486</Paragraphs>
  <Slides>77</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Montserrat</vt:lpstr>
      <vt:lpstr>Wingdings</vt:lpstr>
      <vt:lpstr>Roboto</vt:lpstr>
      <vt:lpstr>Verdana</vt:lpstr>
      <vt:lpstr>Segoe UI</vt:lpstr>
      <vt:lpstr>Arial</vt:lpstr>
      <vt:lpstr>Palatino Linotype</vt:lpstr>
      <vt:lpstr>Simple Light</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 Raja</dc:creator>
  <cp:lastModifiedBy>Shikhar Verma</cp:lastModifiedBy>
  <cp:revision>542</cp:revision>
  <dcterms:modified xsi:type="dcterms:W3CDTF">2023-05-23T11:14:36Z</dcterms:modified>
</cp:coreProperties>
</file>